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0" r:id="rId3"/>
    <p:sldId id="262" r:id="rId4"/>
    <p:sldId id="263" r:id="rId5"/>
    <p:sldId id="266" r:id="rId6"/>
    <p:sldId id="267" r:id="rId7"/>
    <p:sldId id="291" r:id="rId8"/>
    <p:sldId id="269" r:id="rId9"/>
    <p:sldId id="270" r:id="rId10"/>
    <p:sldId id="271" r:id="rId11"/>
    <p:sldId id="275" r:id="rId12"/>
    <p:sldId id="272" r:id="rId13"/>
    <p:sldId id="276" r:id="rId14"/>
    <p:sldId id="293" r:id="rId15"/>
    <p:sldId id="273" r:id="rId16"/>
    <p:sldId id="264" r:id="rId17"/>
    <p:sldId id="265" r:id="rId18"/>
    <p:sldId id="277" r:id="rId19"/>
    <p:sldId id="280" r:id="rId20"/>
    <p:sldId id="282" r:id="rId21"/>
    <p:sldId id="283" r:id="rId22"/>
    <p:sldId id="292" r:id="rId23"/>
    <p:sldId id="286" r:id="rId24"/>
    <p:sldId id="259" r:id="rId25"/>
  </p:sldIdLst>
  <p:sldSz cx="12192000" cy="6858000"/>
  <p:notesSz cx="7104063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2E2"/>
    <a:srgbClr val="37649F"/>
    <a:srgbClr val="FF5001"/>
    <a:srgbClr val="1FA5B7"/>
    <a:srgbClr val="789EA4"/>
    <a:srgbClr val="BD13C1"/>
    <a:srgbClr val="638C93"/>
    <a:srgbClr val="26C6DA"/>
    <a:srgbClr val="003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123F224-D45D-DCDA-26F0-9A95941D6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62F539-1899-8EBC-CDAF-438D64CC25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49F5-54F7-46B2-B4FD-95E1DDF29D55}" type="datetimeFigureOut">
              <a:rPr lang="nl-BE" smtClean="0"/>
              <a:t>8/05/2024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FB6098-D919-DC1C-FC1A-88870D518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2DA33D-452C-8377-FE4B-98497C4E67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AC24A-3253-4CA4-859D-1ED1A36306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1524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C1E4254-CD6A-4ACB-AD66-BE0B1FC37C2E}" type="datetimeFigureOut">
              <a:rPr lang="nl-BE" smtClean="0"/>
              <a:t>8/05/2024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E65532D-2697-4098-8A5C-1DF4A8B520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395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9937D-4031-A098-315A-37F5B8B5F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B10B3F-9632-1F5A-4003-3AFD4D773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93870E-0E5A-B1F0-B542-E13C06E6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7318-85EA-4173-80AD-19E602C38EFC}" type="datetime1">
              <a:rPr lang="nl-BE" smtClean="0"/>
              <a:t>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8ACEC2-19A5-A4F8-92AA-55531916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2C4959-B6C2-CFBC-D960-024BA7D6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557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88EB3-BE4B-1899-C236-1E84EDA0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A01107-F355-2803-8636-6FC3F1938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8E929F-BD6A-4D93-52EE-32D002A0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968A-4BEE-4700-BE6B-5941B8CD2EA3}" type="datetime1">
              <a:rPr lang="nl-BE" smtClean="0"/>
              <a:t>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B7BE88-CAE1-98D3-50C0-0C42AD48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63C771-3941-DA19-5332-D02E2D9E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19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AE32EBC-0555-23B2-AB71-CEAA6D0B4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F95116-7F6C-F9B0-F9BF-4296CB958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C120B5-03C0-5AFC-0F67-ACCE218E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0AD2-3BBA-4242-AC45-D7A70B6FF7A0}" type="datetime1">
              <a:rPr lang="nl-BE" smtClean="0"/>
              <a:t>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7767CD-E3AA-CE09-9B88-30364E5A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94E0C4-7AB2-BFD0-7D4B-DB8EDB57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748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B8C87-7933-205A-0AF3-7EC6BFFC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790924-7AF0-D85C-A08A-8D3D45BF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7F52CE-F913-B7A9-DD0F-758E8382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2C1B-1646-4523-803A-FE11F731000D}" type="datetime1">
              <a:rPr lang="nl-BE" smtClean="0"/>
              <a:t>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CE13D2-2D20-51ED-D43A-FF482A98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7C8183-CE55-B24A-2B33-07227515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58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F4C60-45BF-CB98-C020-8A7274A5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A58F0D-63DB-D878-6F04-D5961C6DC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D6A74-C4B2-7A8D-A618-E89F666A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6C78-A2C5-4F89-A903-5169F7FBEE93}" type="datetime1">
              <a:rPr lang="nl-BE" smtClean="0"/>
              <a:t>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8A42BF-E714-B049-B9B1-B76EBC52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230FAF-359C-E0E8-B544-3FA47253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287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E9D50-9C67-8436-D356-C335F4F0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56239-B01A-1B8F-6FB2-1128526D9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717C45-5479-A0D7-389D-568E5D974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5A6B25-5685-9C23-0820-5F004176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D519-8CC4-4CE0-A97A-497DD950A881}" type="datetime1">
              <a:rPr lang="nl-BE" smtClean="0"/>
              <a:t>8/05/2024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FE3532-6409-4B2B-1CDC-6FB3746F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9C2842-E148-3364-2484-D5C1465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75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5B764-7B9A-93D4-9DD9-5B34D742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DB1CD5-70AA-3B60-96AF-833A3115B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96FE30-C9F1-BEC7-CA9D-074635F0F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288689B-F36C-27C8-3ADA-66817E940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0F6592-7645-04A0-7A6A-7B9F5232A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1CCA78C-DE36-D8D6-F553-4A15B867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9BB6-B4CA-412E-B2CF-0A02BC5F9901}" type="datetime1">
              <a:rPr lang="nl-BE" smtClean="0"/>
              <a:t>8/05/2024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5278E5D-9CBA-59EC-6B22-A4D2A490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E6477AE-6E3F-31B2-8E0E-9F6701BA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566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26228-FC4A-CA8D-AF49-BC3A50D4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DDCF10-1180-DB58-145E-B8038E40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4B2-053D-4A2E-BA80-442BF7142E7A}" type="datetime1">
              <a:rPr lang="nl-BE" smtClean="0"/>
              <a:t>8/05/2024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9807828-0C6B-AA83-2854-B5E90D97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21BF58-A2A9-370F-1470-27A47C90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95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4C502D-C612-F279-E89B-B3767C39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1DA-70D6-4818-9908-CAEC71D69A49}" type="datetime1">
              <a:rPr lang="nl-BE" smtClean="0"/>
              <a:t>8/05/2024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0BAB4E-3782-4241-3735-B6BEF92C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A529E6-C5E4-0180-0BD7-7506B9E5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588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2DBB4-FC3C-5B96-DBB7-6EFF0D4C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BD16F-5B22-61D3-2D40-7480B2FE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8A74EF-74D0-9F47-C798-B8EB13C8F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464330-D9E6-C961-EDD4-1D512F74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2473-9603-4E07-8EF1-B5678E60D2BE}" type="datetime1">
              <a:rPr lang="nl-BE" smtClean="0"/>
              <a:t>8/05/2024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0D2497-AD19-9D64-5E62-D4FF4FE7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A63A85-EA3A-BCD0-E3BB-68CA55D2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59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59AFF-E7DF-B4DF-CFE2-0DC57ABA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F3D0778-765A-FF3F-DFF2-F6EAF64FC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C00CEE-888A-608A-B807-0DCF17142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F888AA-707A-2DB5-94E9-EB486C40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4F0A-40A8-4D6E-9701-6A6EBD130F33}" type="datetime1">
              <a:rPr lang="nl-BE" smtClean="0"/>
              <a:t>8/05/2024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76E153-8F45-FE7A-275C-F5FFF825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B6789C-6B3C-EFDB-3CE5-1E788A27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221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EE2157-6793-AD9D-F4B3-D80E4A75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70669E-4A68-9882-D178-2B1A098CD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A90BF0-FF42-32BB-01E7-23AA9F946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B887-D91F-4EF8-A870-7429E9457FDF}" type="datetime1">
              <a:rPr lang="nl-BE" smtClean="0"/>
              <a:t>8/05/2024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7B583F-7FF0-1EE1-28E8-879E360C4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E96529-BC8E-0303-7678-0C5F64554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8AF1-6F96-4FBF-BBC3-384E94DE7A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97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26" Type="http://schemas.openxmlformats.org/officeDocument/2006/relationships/image" Target="../media/image49.svg"/><Relationship Id="rId3" Type="http://schemas.openxmlformats.org/officeDocument/2006/relationships/image" Target="../media/image2.jp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7.pn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24" Type="http://schemas.openxmlformats.org/officeDocument/2006/relationships/image" Target="../media/image47.sv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svg"/><Relationship Id="rId19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32.png"/><Relationship Id="rId14" Type="http://schemas.openxmlformats.org/officeDocument/2006/relationships/image" Target="../media/image37.svg"/><Relationship Id="rId22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6.png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BBFEDA-BF5F-F4D2-A9BE-DEA153EFA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3" y="0"/>
            <a:ext cx="59999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BFDDABF-8C32-08BE-7C7A-7BE804329C14}"/>
              </a:ext>
            </a:extLst>
          </p:cNvPr>
          <p:cNvSpPr txBox="1"/>
          <p:nvPr/>
        </p:nvSpPr>
        <p:spPr>
          <a:xfrm>
            <a:off x="519402" y="2598003"/>
            <a:ext cx="5458409" cy="1661993"/>
          </a:xfrm>
          <a:prstGeom prst="rect">
            <a:avLst/>
          </a:prstGeom>
          <a:noFill/>
          <a:ln w="44450" cap="rnd" cmpd="thickThin">
            <a:solidFill>
              <a:srgbClr val="B422E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spc="3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 session on the process of</a:t>
            </a:r>
          </a:p>
          <a:p>
            <a:pPr algn="ctr"/>
            <a:endParaRPr lang="en-GB" sz="2400" b="1" spc="500" dirty="0">
              <a:solidFill>
                <a:schemeClr val="bg2">
                  <a:lumMod val="75000"/>
                </a:schemeClr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spc="500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SELF-HEALING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FDE02F-ED6D-E714-8491-83388C1B4BDC}"/>
              </a:ext>
            </a:extLst>
          </p:cNvPr>
          <p:cNvSpPr txBox="1"/>
          <p:nvPr/>
        </p:nvSpPr>
        <p:spPr>
          <a:xfrm>
            <a:off x="1618313" y="493657"/>
            <a:ext cx="4359498" cy="1567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spc="75" dirty="0">
                <a:solidFill>
                  <a:srgbClr val="B422E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75" dirty="0">
                <a:solidFill>
                  <a:srgbClr val="B422E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pc="75" dirty="0">
              <a:solidFill>
                <a:srgbClr val="B422E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i="1" spc="2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Spiritual Teaching</a:t>
            </a:r>
            <a:endParaRPr lang="en-US" sz="2000" spc="200" dirty="0">
              <a:solidFill>
                <a:srgbClr val="B422E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2B0F6C-D7BF-B26F-6BF0-9B4BF31EA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5" y="665267"/>
            <a:ext cx="1217098" cy="1224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10C9385-31D5-47B8-8FBF-898BBC956843}"/>
              </a:ext>
            </a:extLst>
          </p:cNvPr>
          <p:cNvSpPr txBox="1"/>
          <p:nvPr/>
        </p:nvSpPr>
        <p:spPr>
          <a:xfrm>
            <a:off x="4942519" y="5861975"/>
            <a:ext cx="1057469" cy="676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spc="280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Nina</a:t>
            </a:r>
            <a:r>
              <a:rPr lang="en-US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Calster</a:t>
            </a:r>
            <a:endParaRPr lang="en-US" sz="16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81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9B1F3BC-5ACC-459B-A414-52956125D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19869" cy="684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5116732" y="414244"/>
            <a:ext cx="6978405" cy="5701561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 Breaking Point </a:t>
            </a:r>
          </a:p>
          <a:p>
            <a:endParaRPr lang="en-GB" sz="28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“Enough is enough”		     “I can’t go on like this”</a:t>
            </a:r>
          </a:p>
          <a:p>
            <a:endParaRPr lang="en-GB" sz="8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Every breaking point is an Opportunity</a:t>
            </a: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to open up for more Awareness</a:t>
            </a:r>
          </a:p>
          <a:p>
            <a:pPr algn="ctr"/>
            <a:endParaRPr lang="en-GB" sz="105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It’s a Blessing</a:t>
            </a:r>
            <a:r>
              <a:rPr lang="en-GB" sz="2800" spc="150" dirty="0">
                <a:solidFill>
                  <a:srgbClr val="B422E2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endParaRPr lang="en-GB" sz="2800" spc="150" dirty="0">
              <a:solidFill>
                <a:srgbClr val="B422E2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“This cannot be it…”		        “Is there more?”</a:t>
            </a:r>
          </a:p>
          <a:p>
            <a:endParaRPr lang="en-GB" sz="8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“How can I know?”	   	    “I want to know more!”</a:t>
            </a:r>
          </a:p>
          <a:p>
            <a:endParaRPr lang="en-GB" sz="2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Ready to LEARN </a:t>
            </a:r>
            <a:r>
              <a:rPr lang="en-GB" sz="2800" spc="150" dirty="0">
                <a:solidFill>
                  <a:srgbClr val="B422E2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2800" spc="150" dirty="0">
              <a:solidFill>
                <a:srgbClr val="B422E2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ijl: omlaag 1">
            <a:extLst>
              <a:ext uri="{FF2B5EF4-FFF2-40B4-BE49-F238E27FC236}">
                <a16:creationId xmlns:a16="http://schemas.microsoft.com/office/drawing/2014/main" id="{124F261B-C3D1-E511-A7F9-F4A90AE44076}"/>
              </a:ext>
            </a:extLst>
          </p:cNvPr>
          <p:cNvSpPr/>
          <p:nvPr/>
        </p:nvSpPr>
        <p:spPr>
          <a:xfrm>
            <a:off x="8404905" y="1263129"/>
            <a:ext cx="159399" cy="514740"/>
          </a:xfrm>
          <a:prstGeom prst="downArrow">
            <a:avLst>
              <a:gd name="adj1" fmla="val 28947"/>
              <a:gd name="adj2" fmla="val 50000"/>
            </a:avLst>
          </a:prstGeom>
          <a:solidFill>
            <a:srgbClr val="B422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CF6592AE-6591-BB85-331E-69F4295946CA}"/>
              </a:ext>
            </a:extLst>
          </p:cNvPr>
          <p:cNvSpPr/>
          <p:nvPr/>
        </p:nvSpPr>
        <p:spPr>
          <a:xfrm>
            <a:off x="8404905" y="4074941"/>
            <a:ext cx="159399" cy="514740"/>
          </a:xfrm>
          <a:prstGeom prst="downArrow">
            <a:avLst>
              <a:gd name="adj1" fmla="val 28947"/>
              <a:gd name="adj2" fmla="val 50000"/>
            </a:avLst>
          </a:prstGeom>
          <a:solidFill>
            <a:srgbClr val="B422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764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C4328F5-FD6F-4115-8770-3887CB270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579120" y="711200"/>
            <a:ext cx="10952480" cy="5593326"/>
          </a:xfrm>
          <a:prstGeom prst="rect">
            <a:avLst/>
          </a:prstGeom>
          <a:noFill/>
          <a:ln w="44450" cap="rnd" cmpd="thickThin">
            <a:solidFill>
              <a:srgbClr val="B422E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spc="150" dirty="0">
                <a:solidFill>
                  <a:schemeClr val="bg1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</a:p>
          <a:p>
            <a:pPr algn="ctr">
              <a:lnSpc>
                <a:spcPct val="150000"/>
              </a:lnSpc>
            </a:pPr>
            <a:r>
              <a:rPr lang="en-GB" sz="4000" spc="150" dirty="0">
                <a:solidFill>
                  <a:schemeClr val="bg1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the starting point of </a:t>
            </a:r>
          </a:p>
          <a:p>
            <a:pPr algn="ctr">
              <a:lnSpc>
                <a:spcPct val="150000"/>
              </a:lnSpc>
            </a:pPr>
            <a:r>
              <a:rPr lang="en-GB" sz="4400" b="1" spc="150" dirty="0">
                <a:solidFill>
                  <a:schemeClr val="bg1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Healing</a:t>
            </a:r>
            <a:r>
              <a:rPr lang="en-GB" sz="4000" b="1" spc="150" dirty="0">
                <a:solidFill>
                  <a:schemeClr val="bg1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spc="150" dirty="0">
                <a:solidFill>
                  <a:schemeClr val="bg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200000"/>
              </a:lnSpc>
            </a:pPr>
            <a:endParaRPr lang="en-GB" sz="2800" b="1" spc="150" dirty="0">
              <a:solidFill>
                <a:srgbClr val="B422E2"/>
              </a:solidFill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GB" sz="2800" b="1" spc="150" dirty="0">
              <a:solidFill>
                <a:srgbClr val="B422E2"/>
              </a:solidFill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GB" sz="2000" b="1" spc="150" dirty="0">
              <a:solidFill>
                <a:srgbClr val="B422E2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GB" sz="800" b="1" i="1" spc="15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52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8A53245-78A0-A1A0-3B99-F01CE267D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17861"/>
          <a:stretch/>
        </p:blipFill>
        <p:spPr>
          <a:xfrm>
            <a:off x="5085184" y="895738"/>
            <a:ext cx="7106816" cy="596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4073035" y="152634"/>
            <a:ext cx="4045929" cy="523220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pc="150" dirty="0">
                <a:solidFill>
                  <a:schemeClr val="bg2">
                    <a:lumMod val="7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- Learning step 1 -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9991AE-A350-4931-FF9A-8BE9C2CAFBDD}"/>
              </a:ext>
            </a:extLst>
          </p:cNvPr>
          <p:cNvSpPr txBox="1"/>
          <p:nvPr/>
        </p:nvSpPr>
        <p:spPr>
          <a:xfrm>
            <a:off x="412076" y="1030637"/>
            <a:ext cx="435586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4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Acknowledging</a:t>
            </a:r>
            <a:r>
              <a:rPr lang="en-GB" sz="2000" spc="150" dirty="0">
                <a:ln w="3175">
                  <a:noFill/>
                </a:ln>
                <a:solidFill>
                  <a:srgbClr val="B42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2000" spc="150" dirty="0">
              <a:ln w="3175">
                <a:noFill/>
              </a:ln>
              <a:solidFill>
                <a:srgbClr val="B422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more than a physical body </a:t>
            </a:r>
          </a:p>
          <a:p>
            <a:pPr algn="ctr"/>
            <a:endParaRPr lang="en-GB" sz="2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a </a:t>
            </a: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Human Energy Field</a:t>
            </a:r>
            <a:r>
              <a:rPr lang="en-GB" sz="2000" b="1" spc="1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2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Energy</a:t>
            </a: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Light</a:t>
            </a: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Consciousness</a:t>
            </a: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Awareness</a:t>
            </a: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my Soul</a:t>
            </a: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Spirit</a:t>
            </a:r>
          </a:p>
          <a:p>
            <a:pPr algn="ctr"/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0748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BD7FC9-0299-6668-D2FA-7D969EFC7BA2}"/>
              </a:ext>
            </a:extLst>
          </p:cNvPr>
          <p:cNvSpPr txBox="1"/>
          <p:nvPr/>
        </p:nvSpPr>
        <p:spPr>
          <a:xfrm>
            <a:off x="4551895" y="491556"/>
            <a:ext cx="7139361" cy="668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a </a:t>
            </a:r>
            <a:r>
              <a:rPr lang="en-GB" sz="2800" b="1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8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uman </a:t>
            </a:r>
            <a:r>
              <a:rPr lang="en-GB" sz="2800" b="1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8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nergy </a:t>
            </a:r>
            <a:r>
              <a:rPr lang="en-GB" sz="2800" b="1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8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ield</a:t>
            </a:r>
            <a:endParaRPr lang="nl-BE" sz="2800" i="1" dirty="0">
              <a:solidFill>
                <a:srgbClr val="B422E2"/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79E06663-0884-1277-9FEC-982505690297}"/>
              </a:ext>
            </a:extLst>
          </p:cNvPr>
          <p:cNvSpPr txBox="1"/>
          <p:nvPr/>
        </p:nvSpPr>
        <p:spPr>
          <a:xfrm>
            <a:off x="7546673" y="1476490"/>
            <a:ext cx="3831981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my Ketheric body</a:t>
            </a:r>
          </a:p>
          <a:p>
            <a:pPr>
              <a:lnSpc>
                <a:spcPct val="150000"/>
              </a:lnSpc>
            </a:pP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my Celestial body</a:t>
            </a:r>
          </a:p>
          <a:p>
            <a:pPr>
              <a:lnSpc>
                <a:spcPct val="150000"/>
              </a:lnSpc>
            </a:pP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my Etheric template</a:t>
            </a:r>
          </a:p>
          <a:p>
            <a:pPr>
              <a:lnSpc>
                <a:spcPct val="150000"/>
              </a:lnSpc>
            </a:pP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my Astral body</a:t>
            </a:r>
          </a:p>
          <a:p>
            <a:pPr>
              <a:lnSpc>
                <a:spcPct val="150000"/>
              </a:lnSpc>
            </a:pP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my mental body</a:t>
            </a:r>
          </a:p>
          <a:p>
            <a:pPr>
              <a:lnSpc>
                <a:spcPct val="150000"/>
              </a:lnSpc>
            </a:pP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my emotional body</a:t>
            </a:r>
          </a:p>
          <a:p>
            <a:pPr>
              <a:lnSpc>
                <a:spcPct val="150000"/>
              </a:lnSpc>
            </a:pP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 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my physical body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8BE93A6A-A0E4-4DBF-B6FB-3CC88356497A}"/>
              </a:ext>
            </a:extLst>
          </p:cNvPr>
          <p:cNvSpPr txBox="1"/>
          <p:nvPr/>
        </p:nvSpPr>
        <p:spPr>
          <a:xfrm>
            <a:off x="3180497" y="5673000"/>
            <a:ext cx="609426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don’t have it, </a:t>
            </a:r>
            <a:r>
              <a:rPr lang="en-GB" sz="3200" b="1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am </a:t>
            </a:r>
            <a:r>
              <a:rPr lang="en-GB" sz="28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GB" sz="2800" i="1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713E6D2E-CBFE-9DCA-41A8-02AC6CEF7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9" y="802631"/>
            <a:ext cx="5215964" cy="52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ADD7B15-AE61-F458-D346-689F4EFBB1B2}"/>
              </a:ext>
            </a:extLst>
          </p:cNvPr>
          <p:cNvSpPr txBox="1"/>
          <p:nvPr/>
        </p:nvSpPr>
        <p:spPr>
          <a:xfrm>
            <a:off x="5339093" y="1505395"/>
            <a:ext cx="220758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</a:p>
          <a:p>
            <a:pPr algn="ctr"/>
            <a:r>
              <a:rPr lang="en-GB" i="1" spc="150" dirty="0" err="1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GB" i="1" spc="150" dirty="0">
              <a:solidFill>
                <a:srgbClr val="B422E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</a:p>
          <a:p>
            <a:pPr algn="ctr"/>
            <a:r>
              <a:rPr lang="en-GB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</a:p>
          <a:p>
            <a:pPr algn="ctr"/>
            <a:r>
              <a:rPr lang="en-GB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en-GB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</a:p>
          <a:p>
            <a:pPr algn="ctr">
              <a:lnSpc>
                <a:spcPct val="150000"/>
              </a:lnSpc>
            </a:pPr>
            <a:r>
              <a:rPr lang="en-GB" sz="20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Heart-centre</a:t>
            </a:r>
          </a:p>
          <a:p>
            <a:pPr algn="ctr"/>
            <a:endParaRPr lang="en-GB" sz="1100" i="1" spc="150" dirty="0">
              <a:solidFill>
                <a:srgbClr val="B422E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GB" sz="20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n-GB" sz="20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</a:p>
          <a:p>
            <a:pPr algn="ctr"/>
            <a:r>
              <a:rPr lang="en-GB" sz="20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en-GB" sz="2000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nl-BE" sz="2000" i="1" dirty="0">
              <a:solidFill>
                <a:srgbClr val="B42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55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E3EAA49-74F1-3D66-1C52-7DA1F08C6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8" t="9392" r="26384" b="9842"/>
          <a:stretch/>
        </p:blipFill>
        <p:spPr>
          <a:xfrm>
            <a:off x="6095999" y="871974"/>
            <a:ext cx="5066522" cy="5114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4CE9F0E-4E6D-CBEB-61B6-5CA67C7CD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8" t="9392" r="26384" b="9842"/>
          <a:stretch/>
        </p:blipFill>
        <p:spPr>
          <a:xfrm>
            <a:off x="1029477" y="871974"/>
            <a:ext cx="5066522" cy="5114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44E3154-FBCC-9AEB-4C19-2C4A75981523}"/>
              </a:ext>
            </a:extLst>
          </p:cNvPr>
          <p:cNvSpPr txBox="1"/>
          <p:nvPr/>
        </p:nvSpPr>
        <p:spPr>
          <a:xfrm>
            <a:off x="2404640" y="226468"/>
            <a:ext cx="7382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whole of </a:t>
            </a:r>
            <a:r>
              <a:rPr lang="en-GB" sz="40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the energy</a:t>
            </a:r>
          </a:p>
          <a:p>
            <a:pPr algn="ctr"/>
            <a:r>
              <a:rPr lang="en-GB" sz="2000" i="1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my </a:t>
            </a:r>
            <a:r>
              <a:rPr lang="en-GB" sz="2000" i="1" u="sng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r>
              <a:rPr lang="en-GB" sz="2000" i="1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parts &amp; my </a:t>
            </a:r>
            <a:r>
              <a:rPr lang="en-GB" sz="2000" i="1" u="sng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r>
              <a:rPr lang="en-GB" sz="2000" i="1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parts </a:t>
            </a:r>
            <a:r>
              <a:rPr lang="en-GB" sz="2000" b="1" i="1" u="sng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connected in Harmony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7A61742-9670-877F-11D3-34DDC3748902}"/>
              </a:ext>
            </a:extLst>
          </p:cNvPr>
          <p:cNvSpPr/>
          <p:nvPr/>
        </p:nvSpPr>
        <p:spPr>
          <a:xfrm>
            <a:off x="6541937" y="3233078"/>
            <a:ext cx="3952566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spc="2000" dirty="0"/>
              <a:t>D O I N G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451BD52-BD3D-AB13-52C8-47AFFE0D8480}"/>
              </a:ext>
            </a:extLst>
          </p:cNvPr>
          <p:cNvSpPr/>
          <p:nvPr/>
        </p:nvSpPr>
        <p:spPr>
          <a:xfrm rot="5400000">
            <a:off x="6541937" y="3238500"/>
            <a:ext cx="3952566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 anchorCtr="1"/>
          <a:lstStyle/>
          <a:p>
            <a:pPr algn="ctr"/>
            <a:r>
              <a:rPr lang="en-GB" sz="2400" b="1" i="1" kern="300" spc="200" dirty="0"/>
              <a:t>B</a:t>
            </a:r>
          </a:p>
          <a:p>
            <a:pPr marL="342900" indent="-342900" algn="ctr">
              <a:buFontTx/>
              <a:buChar char="-"/>
            </a:pPr>
            <a:endParaRPr lang="en-GB" sz="2400" b="1" i="1" kern="300" spc="200" dirty="0"/>
          </a:p>
          <a:p>
            <a:pPr algn="ctr"/>
            <a:r>
              <a:rPr lang="en-GB" sz="2400" b="1" i="1" kern="300" spc="200" dirty="0"/>
              <a:t>E</a:t>
            </a:r>
          </a:p>
          <a:p>
            <a:pPr marL="342900" indent="-342900" algn="ctr">
              <a:buFontTx/>
              <a:buChar char="-"/>
            </a:pPr>
            <a:endParaRPr lang="en-GB" sz="2400" b="1" i="1" kern="300" spc="200" dirty="0"/>
          </a:p>
          <a:p>
            <a:pPr algn="ctr"/>
            <a:r>
              <a:rPr lang="en-GB" sz="2400" b="1" i="1" kern="300" spc="200" dirty="0"/>
              <a:t>I</a:t>
            </a:r>
          </a:p>
          <a:p>
            <a:pPr marL="342900" indent="-342900" algn="ctr">
              <a:buFontTx/>
              <a:buChar char="-"/>
            </a:pPr>
            <a:endParaRPr lang="en-GB" sz="2400" b="1" i="1" kern="300" spc="200" dirty="0"/>
          </a:p>
          <a:p>
            <a:pPr algn="ctr"/>
            <a:r>
              <a:rPr lang="en-GB" sz="2400" b="1" i="1" kern="300" spc="200" dirty="0"/>
              <a:t>N</a:t>
            </a:r>
          </a:p>
          <a:p>
            <a:pPr marL="342900" indent="-342900" algn="ctr">
              <a:buFontTx/>
              <a:buChar char="-"/>
            </a:pPr>
            <a:endParaRPr lang="en-GB" sz="2400" b="1" i="1" kern="300" spc="200" dirty="0"/>
          </a:p>
          <a:p>
            <a:pPr algn="ctr"/>
            <a:r>
              <a:rPr lang="en-GB" sz="2400" b="1" i="1" kern="300" spc="200" dirty="0"/>
              <a:t>G</a:t>
            </a:r>
            <a:r>
              <a:rPr lang="en-GB" sz="2000" b="1" i="1" kern="300" spc="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652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97266334-D75B-74E3-8F94-557DCC98859E}"/>
              </a:ext>
            </a:extLst>
          </p:cNvPr>
          <p:cNvGrpSpPr/>
          <p:nvPr/>
        </p:nvGrpSpPr>
        <p:grpSpPr>
          <a:xfrm>
            <a:off x="2075356" y="-2"/>
            <a:ext cx="552175" cy="6857999"/>
            <a:chOff x="2121825" y="0"/>
            <a:chExt cx="552175" cy="685799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CC562E0-37E4-1D18-0586-4D864E0AF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21825" y="0"/>
              <a:ext cx="552173" cy="183944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2258559-6D63-8239-9AFB-EFFF19D2A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21827" y="3473308"/>
              <a:ext cx="552173" cy="1683499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E4F63AF2-9662-3172-1B7C-8089241CF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21827" y="1839446"/>
              <a:ext cx="552173" cy="163386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1B3150C-59D9-2A20-9D73-AC54C020F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0000" contrast="-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21827" y="5156806"/>
              <a:ext cx="552173" cy="1701193"/>
            </a:xfrm>
            <a:prstGeom prst="rect">
              <a:avLst/>
            </a:prstGeom>
          </p:spPr>
        </p:pic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9" name="Groep 128">
            <a:extLst>
              <a:ext uri="{FF2B5EF4-FFF2-40B4-BE49-F238E27FC236}">
                <a16:creationId xmlns:a16="http://schemas.microsoft.com/office/drawing/2014/main" id="{2A249783-D56E-6D0B-82C5-BBB47C794390}"/>
              </a:ext>
            </a:extLst>
          </p:cNvPr>
          <p:cNvGrpSpPr/>
          <p:nvPr/>
        </p:nvGrpSpPr>
        <p:grpSpPr>
          <a:xfrm>
            <a:off x="3139370" y="2367242"/>
            <a:ext cx="520215" cy="3349895"/>
            <a:chOff x="1766030" y="3107094"/>
            <a:chExt cx="266753" cy="2799184"/>
          </a:xfrm>
        </p:grpSpPr>
        <p:cxnSp>
          <p:nvCxnSpPr>
            <p:cNvPr id="22" name="Rechte verbindingslijn met pijl 21">
              <a:extLst>
                <a:ext uri="{FF2B5EF4-FFF2-40B4-BE49-F238E27FC236}">
                  <a16:creationId xmlns:a16="http://schemas.microsoft.com/office/drawing/2014/main" id="{C2764A1B-2D3A-0E92-8E87-50F4B6A089B3}"/>
                </a:ext>
              </a:extLst>
            </p:cNvPr>
            <p:cNvCxnSpPr/>
            <p:nvPr/>
          </p:nvCxnSpPr>
          <p:spPr>
            <a:xfrm>
              <a:off x="1903445" y="3107094"/>
              <a:ext cx="0" cy="2799184"/>
            </a:xfrm>
            <a:prstGeom prst="straightConnector1">
              <a:avLst/>
            </a:prstGeom>
            <a:ln>
              <a:solidFill>
                <a:srgbClr val="638C9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CC13F82-4A43-40D3-3162-E256EFDEEE52}"/>
                </a:ext>
              </a:extLst>
            </p:cNvPr>
            <p:cNvGrpSpPr/>
            <p:nvPr/>
          </p:nvGrpSpPr>
          <p:grpSpPr>
            <a:xfrm>
              <a:off x="1775651" y="3351147"/>
              <a:ext cx="255133" cy="235407"/>
              <a:chOff x="1779037" y="3503547"/>
              <a:chExt cx="255133" cy="235407"/>
            </a:xfrm>
          </p:grpSpPr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1FF8EF57-407D-11D2-31A2-ADD88C53A058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09F9CAD3-C103-6D3B-26FB-4D50D318FCD3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E1F7725A-5496-02D9-5302-CFE18E6300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6EE34996-35AF-61FC-F9CE-E6FD85516CEB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39" name="Rechte verbindingslijn 38">
                  <a:extLst>
                    <a:ext uri="{FF2B5EF4-FFF2-40B4-BE49-F238E27FC236}">
                      <a16:creationId xmlns:a16="http://schemas.microsoft.com/office/drawing/2014/main" id="{C43A7D55-DB13-C2D3-E88A-5A4B61CD68FF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CAC98DF6-CD28-4A5C-E35F-1A1D616E38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72DCFD24-AC6A-2AA7-165B-D265C3EEDB37}"/>
                </a:ext>
              </a:extLst>
            </p:cNvPr>
            <p:cNvGrpSpPr/>
            <p:nvPr/>
          </p:nvGrpSpPr>
          <p:grpSpPr>
            <a:xfrm>
              <a:off x="1777650" y="3674922"/>
              <a:ext cx="255133" cy="235407"/>
              <a:chOff x="1779037" y="3503547"/>
              <a:chExt cx="255133" cy="235407"/>
            </a:xfrm>
          </p:grpSpPr>
          <p:grpSp>
            <p:nvGrpSpPr>
              <p:cNvPr id="88" name="Groep 87">
                <a:extLst>
                  <a:ext uri="{FF2B5EF4-FFF2-40B4-BE49-F238E27FC236}">
                    <a16:creationId xmlns:a16="http://schemas.microsoft.com/office/drawing/2014/main" id="{EC75A852-E707-187E-DEE2-FEE422581F9D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92" name="Rechte verbindingslijn 91">
                  <a:extLst>
                    <a:ext uri="{FF2B5EF4-FFF2-40B4-BE49-F238E27FC236}">
                      <a16:creationId xmlns:a16="http://schemas.microsoft.com/office/drawing/2014/main" id="{DC56A940-C4BF-2B77-0596-24C4C18A6504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A9840A37-6EAE-3A5F-ADA7-209878EFD5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41D8E285-BB63-7A81-31DB-37AEAC49DD1F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90" name="Rechte verbindingslijn 89">
                  <a:extLst>
                    <a:ext uri="{FF2B5EF4-FFF2-40B4-BE49-F238E27FC236}">
                      <a16:creationId xmlns:a16="http://schemas.microsoft.com/office/drawing/2014/main" id="{1ECB7485-9669-909E-C2DE-5162FAD67D01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Rechte verbindingslijn 90">
                  <a:extLst>
                    <a:ext uri="{FF2B5EF4-FFF2-40B4-BE49-F238E27FC236}">
                      <a16:creationId xmlns:a16="http://schemas.microsoft.com/office/drawing/2014/main" id="{9FF29614-9521-0EF9-43AD-B18A301FB0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8CE0886A-F3B8-6DFC-3E07-97593ED6EC84}"/>
                </a:ext>
              </a:extLst>
            </p:cNvPr>
            <p:cNvGrpSpPr/>
            <p:nvPr/>
          </p:nvGrpSpPr>
          <p:grpSpPr>
            <a:xfrm>
              <a:off x="1772444" y="3993155"/>
              <a:ext cx="255133" cy="235407"/>
              <a:chOff x="1779037" y="3503547"/>
              <a:chExt cx="255133" cy="235407"/>
            </a:xfrm>
          </p:grpSpPr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51B7105C-DBFB-41E7-3B74-A16F1D0D2839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99" name="Rechte verbindingslijn 98">
                  <a:extLst>
                    <a:ext uri="{FF2B5EF4-FFF2-40B4-BE49-F238E27FC236}">
                      <a16:creationId xmlns:a16="http://schemas.microsoft.com/office/drawing/2014/main" id="{DEA6757D-041B-4DB3-518F-58FB266728E0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Rechte verbindingslijn 99">
                  <a:extLst>
                    <a:ext uri="{FF2B5EF4-FFF2-40B4-BE49-F238E27FC236}">
                      <a16:creationId xmlns:a16="http://schemas.microsoft.com/office/drawing/2014/main" id="{AB12F87B-F430-8C1D-3AA6-C7A9B6708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29F85131-324F-FA44-E35E-53E3BF780E61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97" name="Rechte verbindingslijn 96">
                  <a:extLst>
                    <a:ext uri="{FF2B5EF4-FFF2-40B4-BE49-F238E27FC236}">
                      <a16:creationId xmlns:a16="http://schemas.microsoft.com/office/drawing/2014/main" id="{58846416-802A-E38E-BD5C-AC2CA8D0EC80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Rechte verbindingslijn 97">
                  <a:extLst>
                    <a:ext uri="{FF2B5EF4-FFF2-40B4-BE49-F238E27FC236}">
                      <a16:creationId xmlns:a16="http://schemas.microsoft.com/office/drawing/2014/main" id="{2FE172EB-84CA-8EC6-9679-00B97DFF2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09355AFF-E1AF-1788-A35C-43D85AE93F90}"/>
                </a:ext>
              </a:extLst>
            </p:cNvPr>
            <p:cNvGrpSpPr/>
            <p:nvPr/>
          </p:nvGrpSpPr>
          <p:grpSpPr>
            <a:xfrm>
              <a:off x="1769237" y="4312300"/>
              <a:ext cx="255133" cy="235407"/>
              <a:chOff x="1779037" y="3503547"/>
              <a:chExt cx="255133" cy="235407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BF5952AA-FD45-2148-334C-522FB358AAE7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106" name="Rechte verbindingslijn 105">
                  <a:extLst>
                    <a:ext uri="{FF2B5EF4-FFF2-40B4-BE49-F238E27FC236}">
                      <a16:creationId xmlns:a16="http://schemas.microsoft.com/office/drawing/2014/main" id="{61BD722B-60B1-02F7-C3B3-3CDBF585FF35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Rechte verbindingslijn 106">
                  <a:extLst>
                    <a:ext uri="{FF2B5EF4-FFF2-40B4-BE49-F238E27FC236}">
                      <a16:creationId xmlns:a16="http://schemas.microsoft.com/office/drawing/2014/main" id="{80785160-82FA-DB09-C405-57962DACD1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DE28A041-AAFA-48C1-D403-81C5EBA3ACA4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104" name="Rechte verbindingslijn 103">
                  <a:extLst>
                    <a:ext uri="{FF2B5EF4-FFF2-40B4-BE49-F238E27FC236}">
                      <a16:creationId xmlns:a16="http://schemas.microsoft.com/office/drawing/2014/main" id="{422D59E2-9A78-CF3E-DD7E-5524B5C6C001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chte verbindingslijn 104">
                  <a:extLst>
                    <a:ext uri="{FF2B5EF4-FFF2-40B4-BE49-F238E27FC236}">
                      <a16:creationId xmlns:a16="http://schemas.microsoft.com/office/drawing/2014/main" id="{D55D422A-D218-018D-993D-B1C44C9AB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BD0BAC3E-FD58-B74F-F862-1C309DB15600}"/>
                </a:ext>
              </a:extLst>
            </p:cNvPr>
            <p:cNvGrpSpPr/>
            <p:nvPr/>
          </p:nvGrpSpPr>
          <p:grpSpPr>
            <a:xfrm>
              <a:off x="1766030" y="4627261"/>
              <a:ext cx="255133" cy="235407"/>
              <a:chOff x="1779037" y="3503547"/>
              <a:chExt cx="255133" cy="235407"/>
            </a:xfrm>
          </p:grpSpPr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7E9CD524-D027-CBD7-410F-6030489D7FC5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113" name="Rechte verbindingslijn 112">
                  <a:extLst>
                    <a:ext uri="{FF2B5EF4-FFF2-40B4-BE49-F238E27FC236}">
                      <a16:creationId xmlns:a16="http://schemas.microsoft.com/office/drawing/2014/main" id="{1DD8A705-6479-9EAE-B08C-8B77D70BF22E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49F10212-42A4-EF9D-0EDB-931604FA5B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051ADD79-A1E2-C9DF-E69B-4BCF6F54A390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5920B498-8A21-92F4-3847-438F2CEF940B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AABF370A-458E-CED4-6A9D-5F86B646D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E5D0F448-CEDA-95AB-4485-C47BAA00C99F}"/>
                </a:ext>
              </a:extLst>
            </p:cNvPr>
            <p:cNvGrpSpPr/>
            <p:nvPr/>
          </p:nvGrpSpPr>
          <p:grpSpPr>
            <a:xfrm>
              <a:off x="1766030" y="4943134"/>
              <a:ext cx="255133" cy="235407"/>
              <a:chOff x="1779037" y="3503547"/>
              <a:chExt cx="255133" cy="235407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AE26C608-B116-C844-AC46-4A830255F642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120" name="Rechte verbindingslijn 119">
                  <a:extLst>
                    <a:ext uri="{FF2B5EF4-FFF2-40B4-BE49-F238E27FC236}">
                      <a16:creationId xmlns:a16="http://schemas.microsoft.com/office/drawing/2014/main" id="{49E25641-57DC-8258-79DD-FBB3627A566D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Rechte verbindingslijn 120">
                  <a:extLst>
                    <a:ext uri="{FF2B5EF4-FFF2-40B4-BE49-F238E27FC236}">
                      <a16:creationId xmlns:a16="http://schemas.microsoft.com/office/drawing/2014/main" id="{0B206785-4C42-EC28-03FE-EA94E238F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FEB9E030-DCAA-10AA-530C-717BE705F6AB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1419CA0-9ECB-3DAA-284D-1870717E341F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Rechte verbindingslijn 118">
                  <a:extLst>
                    <a:ext uri="{FF2B5EF4-FFF2-40B4-BE49-F238E27FC236}">
                      <a16:creationId xmlns:a16="http://schemas.microsoft.com/office/drawing/2014/main" id="{5A6CB0FA-B326-A2E3-63C3-E5AC453364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2" name="Groep 121">
              <a:extLst>
                <a:ext uri="{FF2B5EF4-FFF2-40B4-BE49-F238E27FC236}">
                  <a16:creationId xmlns:a16="http://schemas.microsoft.com/office/drawing/2014/main" id="{E4FD670D-464A-D0F9-6A9E-852BDE1B597A}"/>
                </a:ext>
              </a:extLst>
            </p:cNvPr>
            <p:cNvGrpSpPr/>
            <p:nvPr/>
          </p:nvGrpSpPr>
          <p:grpSpPr>
            <a:xfrm>
              <a:off x="1769237" y="5266909"/>
              <a:ext cx="255133" cy="235407"/>
              <a:chOff x="1779037" y="3503547"/>
              <a:chExt cx="255133" cy="235407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BF4404A-F2A5-27FD-6AB8-DEBB7F62EEC8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127" name="Rechte verbindingslijn 126">
                  <a:extLst>
                    <a:ext uri="{FF2B5EF4-FFF2-40B4-BE49-F238E27FC236}">
                      <a16:creationId xmlns:a16="http://schemas.microsoft.com/office/drawing/2014/main" id="{8E13F196-0783-1343-7296-AB1674C6B86A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>
                  <a:extLst>
                    <a:ext uri="{FF2B5EF4-FFF2-40B4-BE49-F238E27FC236}">
                      <a16:creationId xmlns:a16="http://schemas.microsoft.com/office/drawing/2014/main" id="{8AF5C3F6-49C8-F3CC-7928-EA6E14D27C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434E022F-9F72-9225-555F-39EA0324AB70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125" name="Rechte verbindingslijn 124">
                  <a:extLst>
                    <a:ext uri="{FF2B5EF4-FFF2-40B4-BE49-F238E27FC236}">
                      <a16:creationId xmlns:a16="http://schemas.microsoft.com/office/drawing/2014/main" id="{69B13E3A-4678-AF42-8E12-96B60FA7ABA5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CFE8CB03-F16F-AE32-F1F6-5E442E49EE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0" name="Rechteraccolade 129">
            <a:extLst>
              <a:ext uri="{FF2B5EF4-FFF2-40B4-BE49-F238E27FC236}">
                <a16:creationId xmlns:a16="http://schemas.microsoft.com/office/drawing/2014/main" id="{2481D5CD-764D-6318-4CD1-3691B8B207A2}"/>
              </a:ext>
            </a:extLst>
          </p:cNvPr>
          <p:cNvSpPr/>
          <p:nvPr/>
        </p:nvSpPr>
        <p:spPr>
          <a:xfrm>
            <a:off x="3751215" y="2841910"/>
            <a:ext cx="266213" cy="2220438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B42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2" name="Tekstvak 131">
            <a:extLst>
              <a:ext uri="{FF2B5EF4-FFF2-40B4-BE49-F238E27FC236}">
                <a16:creationId xmlns:a16="http://schemas.microsoft.com/office/drawing/2014/main" id="{ACF2FE96-176D-64E0-5CC6-026D3E80B471}"/>
              </a:ext>
            </a:extLst>
          </p:cNvPr>
          <p:cNvSpPr txBox="1"/>
          <p:nvPr/>
        </p:nvSpPr>
        <p:spPr>
          <a:xfrm>
            <a:off x="4183932" y="3046784"/>
            <a:ext cx="68381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The human “physical light”, the visible - the form</a:t>
            </a:r>
          </a:p>
          <a:p>
            <a:endParaRPr lang="en-GB" sz="1600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600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6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GB" sz="1600" b="1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spectrum of the Human experience</a:t>
            </a:r>
          </a:p>
          <a:p>
            <a:r>
              <a:rPr lang="en-GB" sz="8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800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200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6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b="1" spc="150" dirty="0">
                <a:solidFill>
                  <a:srgbClr val="B422E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humans vibrate at a frequency</a:t>
            </a:r>
          </a:p>
          <a:p>
            <a:endParaRPr lang="nl-BE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3" name="Tekstvak 132">
            <a:extLst>
              <a:ext uri="{FF2B5EF4-FFF2-40B4-BE49-F238E27FC236}">
                <a16:creationId xmlns:a16="http://schemas.microsoft.com/office/drawing/2014/main" id="{349F4312-52DB-A27F-339F-5C7E7546CE70}"/>
              </a:ext>
            </a:extLst>
          </p:cNvPr>
          <p:cNvSpPr txBox="1"/>
          <p:nvPr/>
        </p:nvSpPr>
        <p:spPr>
          <a:xfrm>
            <a:off x="4501751" y="204228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 frequencies – “non-physical light”</a:t>
            </a:r>
            <a:endParaRPr lang="nl-BE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4" name="Tekstvak 133">
            <a:extLst>
              <a:ext uri="{FF2B5EF4-FFF2-40B4-BE49-F238E27FC236}">
                <a16:creationId xmlns:a16="http://schemas.microsoft.com/office/drawing/2014/main" id="{3F3C29EC-AFBB-1E24-5D05-7364F7BE0220}"/>
              </a:ext>
            </a:extLst>
          </p:cNvPr>
          <p:cNvSpPr txBox="1"/>
          <p:nvPr/>
        </p:nvSpPr>
        <p:spPr>
          <a:xfrm>
            <a:off x="4501751" y="554400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 frequencies – “non-physical light”</a:t>
            </a:r>
            <a:endParaRPr lang="nl-BE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5" name="Tekstvak 134">
            <a:extLst>
              <a:ext uri="{FF2B5EF4-FFF2-40B4-BE49-F238E27FC236}">
                <a16:creationId xmlns:a16="http://schemas.microsoft.com/office/drawing/2014/main" id="{D509C99F-CE3F-7568-C86E-A72F3C5F273E}"/>
              </a:ext>
            </a:extLst>
          </p:cNvPr>
          <p:cNvSpPr txBox="1"/>
          <p:nvPr/>
        </p:nvSpPr>
        <p:spPr>
          <a:xfrm>
            <a:off x="2977355" y="1873003"/>
            <a:ext cx="873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spc="150" dirty="0">
                <a:solidFill>
                  <a:srgbClr val="789EA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top</a:t>
            </a:r>
            <a:endParaRPr lang="nl-BE" sz="1600" i="1" dirty="0">
              <a:solidFill>
                <a:srgbClr val="789EA4"/>
              </a:solidFill>
            </a:endParaRPr>
          </a:p>
        </p:txBody>
      </p:sp>
      <p:sp>
        <p:nvSpPr>
          <p:cNvPr id="136" name="Tekstvak 135">
            <a:extLst>
              <a:ext uri="{FF2B5EF4-FFF2-40B4-BE49-F238E27FC236}">
                <a16:creationId xmlns:a16="http://schemas.microsoft.com/office/drawing/2014/main" id="{6BB57861-A4C8-C4AD-0D91-AA2708D92384}"/>
              </a:ext>
            </a:extLst>
          </p:cNvPr>
          <p:cNvSpPr txBox="1"/>
          <p:nvPr/>
        </p:nvSpPr>
        <p:spPr>
          <a:xfrm>
            <a:off x="2736004" y="5836396"/>
            <a:ext cx="12980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spc="150" dirty="0">
                <a:solidFill>
                  <a:srgbClr val="789EA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bottom</a:t>
            </a:r>
            <a:endParaRPr lang="nl-BE" sz="1600" i="1" dirty="0">
              <a:solidFill>
                <a:srgbClr val="789EA4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D0C4E99-1A2C-E873-0AE9-C856A04B9199}"/>
              </a:ext>
            </a:extLst>
          </p:cNvPr>
          <p:cNvSpPr txBox="1"/>
          <p:nvPr/>
        </p:nvSpPr>
        <p:spPr>
          <a:xfrm>
            <a:off x="96863" y="216311"/>
            <a:ext cx="11881555" cy="1292662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pc="150" dirty="0">
                <a:solidFill>
                  <a:schemeClr val="bg2">
                    <a:lumMod val="7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- Learning step 2 -</a:t>
            </a:r>
          </a:p>
          <a:p>
            <a:endParaRPr lang="en-GB" sz="11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Accepting</a:t>
            </a:r>
            <a:r>
              <a:rPr lang="en-GB" sz="2800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2000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 Energy, I am a </a:t>
            </a:r>
            <a:r>
              <a:rPr lang="en-GB" sz="28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system of light</a:t>
            </a: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vibrates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at a </a:t>
            </a: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endParaRPr lang="en-GB" sz="24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54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EAFEA18-8BAD-968E-AD05-034E2CE31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18" y="-27452"/>
            <a:ext cx="5511282" cy="688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96863" y="945631"/>
            <a:ext cx="6583855" cy="4985980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50" dirty="0">
                <a:solidFill>
                  <a:srgbClr val="B422E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 vibration and frequency</a:t>
            </a:r>
          </a:p>
          <a:p>
            <a:pPr algn="ctr"/>
            <a:endParaRPr lang="en-GB" b="1" spc="150" dirty="0">
              <a:solidFill>
                <a:srgbClr val="B422E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Birth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I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incarnate my Energy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Growing up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learned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perceive </a:t>
            </a:r>
            <a:r>
              <a:rPr lang="en-GB" sz="24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r>
              <a:rPr lang="en-GB" sz="20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separate from others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6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3D-thinking</a:t>
            </a:r>
            <a:r>
              <a:rPr lang="en-GB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Ego-human thinking</a:t>
            </a:r>
            <a:b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6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(“Ego”, Latin word for “I”)</a:t>
            </a:r>
          </a:p>
          <a:p>
            <a:pPr lvl="1"/>
            <a:br>
              <a:rPr lang="en-GB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Perceiving the world through a limited use </a:t>
            </a:r>
            <a:b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of the 5-senses</a:t>
            </a:r>
            <a:r>
              <a:rPr lang="en-GB" sz="12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(Touch, sight, hearing, smell and taste)</a:t>
            </a:r>
            <a:endParaRPr lang="en-GB" sz="16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sz="16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 And 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reacting</a:t>
            </a:r>
            <a:r>
              <a:rPr lang="en-GB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it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44E3154-FBCC-9AEB-4C19-2C4A75981523}"/>
              </a:ext>
            </a:extLst>
          </p:cNvPr>
          <p:cNvSpPr txBox="1"/>
          <p:nvPr/>
        </p:nvSpPr>
        <p:spPr>
          <a:xfrm>
            <a:off x="9509448" y="602020"/>
            <a:ext cx="2235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All is Energy</a:t>
            </a:r>
          </a:p>
        </p:txBody>
      </p:sp>
    </p:spTree>
    <p:extLst>
      <p:ext uri="{BB962C8B-B14F-4D97-AF65-F5344CB8AC3E}">
        <p14:creationId xmlns:p14="http://schemas.microsoft.com/office/powerpoint/2010/main" val="295164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F031805-FB78-165A-C169-31FEF5E51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0000">
            <a:off x="2966279" y="438620"/>
            <a:ext cx="1551793" cy="773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44E3154-FBCC-9AEB-4C19-2C4A75981523}"/>
              </a:ext>
            </a:extLst>
          </p:cNvPr>
          <p:cNvSpPr txBox="1"/>
          <p:nvPr/>
        </p:nvSpPr>
        <p:spPr>
          <a:xfrm>
            <a:off x="6944833" y="379410"/>
            <a:ext cx="4171532" cy="552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 Disconnected -</a:t>
            </a:r>
          </a:p>
          <a:p>
            <a:pPr algn="ctr">
              <a:lnSpc>
                <a:spcPct val="150000"/>
              </a:lnSpc>
            </a:pPr>
            <a:endParaRPr lang="en-GB" sz="1600" i="1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3D or Third Dimensional experience is created by the EGO-thinking human. </a:t>
            </a:r>
          </a:p>
          <a:p>
            <a:pPr algn="ctr">
              <a:lnSpc>
                <a:spcPct val="150000"/>
              </a:lnSpc>
            </a:pPr>
            <a:endParaRPr lang="en-GB" sz="2000" i="1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We define our life by reacting to all stimuli coming from the </a:t>
            </a:r>
            <a:r>
              <a:rPr lang="en-GB" sz="20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OUTER</a:t>
            </a:r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world.</a:t>
            </a:r>
          </a:p>
          <a:p>
            <a:pPr algn="ctr">
              <a:lnSpc>
                <a:spcPct val="150000"/>
              </a:lnSpc>
            </a:pPr>
            <a:endParaRPr lang="en-GB" sz="2000" i="1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We dim our own Light !</a:t>
            </a:r>
          </a:p>
          <a:p>
            <a:pPr algn="ctr">
              <a:lnSpc>
                <a:spcPct val="150000"/>
              </a:lnSpc>
            </a:pPr>
            <a:endParaRPr lang="en-GB" sz="1400" i="1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We become sick…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CD601283-5843-1788-B10D-2A5C43BE4DDC}"/>
              </a:ext>
            </a:extLst>
          </p:cNvPr>
          <p:cNvGrpSpPr/>
          <p:nvPr/>
        </p:nvGrpSpPr>
        <p:grpSpPr>
          <a:xfrm>
            <a:off x="776749" y="1347019"/>
            <a:ext cx="5761703" cy="4801511"/>
            <a:chOff x="4237735" y="69310"/>
            <a:chExt cx="7638342" cy="6378958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28BFA02E-0801-F2A6-FE2D-38CD45023798}"/>
                </a:ext>
              </a:extLst>
            </p:cNvPr>
            <p:cNvGrpSpPr/>
            <p:nvPr/>
          </p:nvGrpSpPr>
          <p:grpSpPr>
            <a:xfrm>
              <a:off x="4237735" y="69310"/>
              <a:ext cx="7638342" cy="6378958"/>
              <a:chOff x="3855007" y="45767"/>
              <a:chExt cx="7638342" cy="6378958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F4EDFAE4-B929-0A2E-1B01-789FE320C8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82" b="13523"/>
              <a:stretch/>
            </p:blipFill>
            <p:spPr>
              <a:xfrm>
                <a:off x="3855007" y="45767"/>
                <a:ext cx="7638342" cy="6378958"/>
              </a:xfrm>
              <a:prstGeom prst="rect">
                <a:avLst/>
              </a:prstGeom>
            </p:spPr>
          </p:pic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B6EA8CE8-881A-E552-14FF-62EAD70FF9E4}"/>
                  </a:ext>
                </a:extLst>
              </p:cNvPr>
              <p:cNvSpPr txBox="1"/>
              <p:nvPr/>
            </p:nvSpPr>
            <p:spPr>
              <a:xfrm>
                <a:off x="6909636" y="3776484"/>
                <a:ext cx="1673977" cy="368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spc="150" dirty="0">
                    <a:solidFill>
                      <a:schemeClr val="bg1"/>
                    </a:solidFill>
                    <a:latin typeface="Playfair Display Flex"/>
                    <a:ea typeface="Calibri" panose="020F0502020204030204" pitchFamily="34" charset="0"/>
                    <a:cs typeface="Times New Roman" panose="02020603050405020304" pitchFamily="18" charset="0"/>
                  </a:rPr>
                  <a:t>Mental body</a:t>
                </a:r>
              </a:p>
            </p:txBody>
          </p:sp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E603C6FE-6262-297E-2F66-B4ACF998F788}"/>
                  </a:ext>
                </a:extLst>
              </p:cNvPr>
              <p:cNvSpPr txBox="1"/>
              <p:nvPr/>
            </p:nvSpPr>
            <p:spPr>
              <a:xfrm>
                <a:off x="6840364" y="4558657"/>
                <a:ext cx="1963555" cy="330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spc="150" dirty="0">
                    <a:solidFill>
                      <a:schemeClr val="bg1"/>
                    </a:solidFill>
                    <a:latin typeface="Playfair Display Flex"/>
                    <a:ea typeface="Calibri" panose="020F0502020204030204" pitchFamily="34" charset="0"/>
                    <a:cs typeface="Times New Roman" panose="02020603050405020304" pitchFamily="18" charset="0"/>
                  </a:rPr>
                  <a:t>Emotional body</a:t>
                </a:r>
              </a:p>
            </p:txBody>
          </p:sp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EDD218A3-7B18-4978-BCE2-C68C8C0BFA6F}"/>
                  </a:ext>
                </a:extLst>
              </p:cNvPr>
              <p:cNvSpPr txBox="1"/>
              <p:nvPr/>
            </p:nvSpPr>
            <p:spPr>
              <a:xfrm>
                <a:off x="6836088" y="5219262"/>
                <a:ext cx="1963555" cy="368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spc="150" dirty="0">
                    <a:solidFill>
                      <a:schemeClr val="bg1"/>
                    </a:solidFill>
                    <a:latin typeface="Playfair Display Flex"/>
                    <a:ea typeface="Calibri" panose="020F0502020204030204" pitchFamily="34" charset="0"/>
                    <a:cs typeface="Times New Roman" panose="02020603050405020304" pitchFamily="18" charset="0"/>
                  </a:rPr>
                  <a:t>Physical body</a:t>
                </a:r>
              </a:p>
            </p:txBody>
          </p:sp>
        </p:grp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852BE1CD-9675-F2F4-84E0-4E2E11A654A7}"/>
                </a:ext>
              </a:extLst>
            </p:cNvPr>
            <p:cNvGrpSpPr/>
            <p:nvPr/>
          </p:nvGrpSpPr>
          <p:grpSpPr>
            <a:xfrm>
              <a:off x="4980534" y="405440"/>
              <a:ext cx="5923982" cy="4176761"/>
              <a:chOff x="4980534" y="405440"/>
              <a:chExt cx="5923982" cy="4176761"/>
            </a:xfrm>
          </p:grpSpPr>
          <p:pic>
            <p:nvPicPr>
              <p:cNvPr id="20" name="Graphic 19" descr="Neerwaartse trend">
                <a:extLst>
                  <a:ext uri="{FF2B5EF4-FFF2-40B4-BE49-F238E27FC236}">
                    <a16:creationId xmlns:a16="http://schemas.microsoft.com/office/drawing/2014/main" id="{C6077937-C5FD-B6F0-253D-E72611EE0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17004" y="2322965"/>
                <a:ext cx="687512" cy="687512"/>
              </a:xfrm>
              <a:prstGeom prst="rect">
                <a:avLst/>
              </a:prstGeom>
            </p:spPr>
          </p:pic>
          <p:pic>
            <p:nvPicPr>
              <p:cNvPr id="22" name="Graphic 21" descr="Klantbeoordeling">
                <a:extLst>
                  <a:ext uri="{FF2B5EF4-FFF2-40B4-BE49-F238E27FC236}">
                    <a16:creationId xmlns:a16="http://schemas.microsoft.com/office/drawing/2014/main" id="{963EE631-F187-0DBA-81EA-58AC6AAFB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55454" y="1174268"/>
                <a:ext cx="692870" cy="692870"/>
              </a:xfrm>
              <a:prstGeom prst="rect">
                <a:avLst/>
              </a:prstGeom>
            </p:spPr>
          </p:pic>
          <p:pic>
            <p:nvPicPr>
              <p:cNvPr id="25" name="Graphic 24" descr="Bank">
                <a:extLst>
                  <a:ext uri="{FF2B5EF4-FFF2-40B4-BE49-F238E27FC236}">
                    <a16:creationId xmlns:a16="http://schemas.microsoft.com/office/drawing/2014/main" id="{0EF6E623-E210-C644-CBAB-45FAECC2F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506810" y="108907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7" name="Graphic 26" descr="Plaats">
                <a:extLst>
                  <a:ext uri="{FF2B5EF4-FFF2-40B4-BE49-F238E27FC236}">
                    <a16:creationId xmlns:a16="http://schemas.microsoft.com/office/drawing/2014/main" id="{210398D6-9E10-0820-D202-3BA339C51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67606" y="3086598"/>
                <a:ext cx="761945" cy="761945"/>
              </a:xfrm>
              <a:prstGeom prst="rect">
                <a:avLst/>
              </a:prstGeom>
            </p:spPr>
          </p:pic>
          <p:pic>
            <p:nvPicPr>
              <p:cNvPr id="29" name="Graphic 28" descr="Huis">
                <a:extLst>
                  <a:ext uri="{FF2B5EF4-FFF2-40B4-BE49-F238E27FC236}">
                    <a16:creationId xmlns:a16="http://schemas.microsoft.com/office/drawing/2014/main" id="{3DCA94BB-7A2A-A7E0-6D68-2D8237B15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76389" y="3892560"/>
                <a:ext cx="689641" cy="689641"/>
              </a:xfrm>
              <a:prstGeom prst="rect">
                <a:avLst/>
              </a:prstGeom>
            </p:spPr>
          </p:pic>
          <p:pic>
            <p:nvPicPr>
              <p:cNvPr id="31" name="Graphic 30" descr="Euro">
                <a:extLst>
                  <a:ext uri="{FF2B5EF4-FFF2-40B4-BE49-F238E27FC236}">
                    <a16:creationId xmlns:a16="http://schemas.microsoft.com/office/drawing/2014/main" id="{78756C77-CC1E-7FC4-948A-90B7D8CD6C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06810" y="2264235"/>
                <a:ext cx="502877" cy="502877"/>
              </a:xfrm>
              <a:prstGeom prst="rect">
                <a:avLst/>
              </a:prstGeom>
            </p:spPr>
          </p:pic>
          <p:pic>
            <p:nvPicPr>
              <p:cNvPr id="33" name="Graphic 32" descr="Hersenen in hoofd">
                <a:extLst>
                  <a:ext uri="{FF2B5EF4-FFF2-40B4-BE49-F238E27FC236}">
                    <a16:creationId xmlns:a16="http://schemas.microsoft.com/office/drawing/2014/main" id="{96A0E71E-99DB-0990-311B-BB9E8EDAE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869009" y="405440"/>
                <a:ext cx="708165" cy="708165"/>
              </a:xfrm>
              <a:prstGeom prst="rect">
                <a:avLst/>
              </a:prstGeom>
            </p:spPr>
          </p:pic>
          <p:pic>
            <p:nvPicPr>
              <p:cNvPr id="36" name="Graphic 35" descr="Smart Phone">
                <a:extLst>
                  <a:ext uri="{FF2B5EF4-FFF2-40B4-BE49-F238E27FC236}">
                    <a16:creationId xmlns:a16="http://schemas.microsoft.com/office/drawing/2014/main" id="{6F2ADE15-CBFA-F455-89AD-23726F927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 rot="20429349">
                <a:off x="4980534" y="3429000"/>
                <a:ext cx="581663" cy="581663"/>
              </a:xfrm>
              <a:prstGeom prst="rect">
                <a:avLst/>
              </a:prstGeom>
            </p:spPr>
          </p:pic>
          <p:pic>
            <p:nvPicPr>
              <p:cNvPr id="39" name="Graphic 38" descr="Internet">
                <a:extLst>
                  <a:ext uri="{FF2B5EF4-FFF2-40B4-BE49-F238E27FC236}">
                    <a16:creationId xmlns:a16="http://schemas.microsoft.com/office/drawing/2014/main" id="{06D7EDF2-702F-5F0E-17C0-7CA3983AB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5675174" y="2910452"/>
                <a:ext cx="841651" cy="841651"/>
              </a:xfrm>
              <a:prstGeom prst="rect">
                <a:avLst/>
              </a:prstGeom>
            </p:spPr>
          </p:pic>
          <p:pic>
            <p:nvPicPr>
              <p:cNvPr id="43" name="Graphic 42" descr="Radio">
                <a:extLst>
                  <a:ext uri="{FF2B5EF4-FFF2-40B4-BE49-F238E27FC236}">
                    <a16:creationId xmlns:a16="http://schemas.microsoft.com/office/drawing/2014/main" id="{E4F48CD6-39F0-2972-A3A3-C0AE7BF794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271366" y="2281876"/>
                <a:ext cx="684088" cy="684088"/>
              </a:xfrm>
              <a:prstGeom prst="rect">
                <a:avLst/>
              </a:prstGeom>
            </p:spPr>
          </p:pic>
          <p:pic>
            <p:nvPicPr>
              <p:cNvPr id="45" name="Graphic 44" descr="Voorzittershamer">
                <a:extLst>
                  <a:ext uri="{FF2B5EF4-FFF2-40B4-BE49-F238E27FC236}">
                    <a16:creationId xmlns:a16="http://schemas.microsoft.com/office/drawing/2014/main" id="{AAD277B2-9C33-6C3D-9AA5-9BA58F730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8864546" y="690472"/>
                <a:ext cx="634890" cy="6348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20702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794851" y="726483"/>
            <a:ext cx="10959863" cy="400110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Vibrating at High frequency 			Vibrating at Low frequency</a:t>
            </a:r>
            <a:endParaRPr lang="en-GB" sz="2000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F5D07D3-F4F3-E7C9-A23B-9789F1C74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96" y="1014359"/>
            <a:ext cx="1434253" cy="1434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C1D9C7B-FEE8-2ADB-7C3B-603A7C20C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1" y="3115373"/>
            <a:ext cx="1318190" cy="1174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C9F1C85-185A-4B37-DF97-C67FAA2E4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73" y="1201293"/>
            <a:ext cx="1237083" cy="123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EE7C77C-3F18-7EF8-3A0A-4B54236A4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90" y="1186099"/>
            <a:ext cx="1239518" cy="1239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5D81D0-CB93-BD0D-A9F4-25D3E3EAD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2" y="1295654"/>
            <a:ext cx="871664" cy="87166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7E04155-4C8C-4E8B-19FE-F85A91BF19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r="28082"/>
          <a:stretch/>
        </p:blipFill>
        <p:spPr>
          <a:xfrm>
            <a:off x="1987860" y="3055891"/>
            <a:ext cx="676011" cy="13956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4A7C39E-DED9-A16F-8C58-475090A213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/>
          <a:stretch/>
        </p:blipFill>
        <p:spPr>
          <a:xfrm>
            <a:off x="7566722" y="2893264"/>
            <a:ext cx="1316169" cy="15719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EF3247F-74D5-CEF9-98D9-E55353EF4D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2726"/>
          <a:stretch/>
        </p:blipFill>
        <p:spPr>
          <a:xfrm>
            <a:off x="6339606" y="2902788"/>
            <a:ext cx="1153469" cy="1552906"/>
          </a:xfrm>
          <a:prstGeom prst="rect">
            <a:avLst/>
          </a:prstGeom>
        </p:spPr>
      </p:pic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9A6E7C1-AAB1-B5CF-BE23-060BBBD77A07}"/>
              </a:ext>
            </a:extLst>
          </p:cNvPr>
          <p:cNvCxnSpPr>
            <a:cxnSpLocks/>
          </p:cNvCxnSpPr>
          <p:nvPr/>
        </p:nvCxnSpPr>
        <p:spPr>
          <a:xfrm flipH="1">
            <a:off x="6144501" y="983263"/>
            <a:ext cx="1" cy="4807451"/>
          </a:xfrm>
          <a:prstGeom prst="line">
            <a:avLst/>
          </a:prstGeom>
          <a:ln>
            <a:solidFill>
              <a:srgbClr val="638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52924BB0-8765-99C8-2D50-9E9229943A29}"/>
              </a:ext>
            </a:extLst>
          </p:cNvPr>
          <p:cNvSpPr txBox="1"/>
          <p:nvPr/>
        </p:nvSpPr>
        <p:spPr>
          <a:xfrm>
            <a:off x="3296177" y="1511563"/>
            <a:ext cx="1825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Love &amp; Light</a:t>
            </a:r>
            <a:endParaRPr lang="nl-BE" i="1" dirty="0">
              <a:solidFill>
                <a:srgbClr val="B422E2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F07B5B3-F214-DD78-CAA9-B0035489778A}"/>
              </a:ext>
            </a:extLst>
          </p:cNvPr>
          <p:cNvSpPr txBox="1"/>
          <p:nvPr/>
        </p:nvSpPr>
        <p:spPr>
          <a:xfrm>
            <a:off x="9470989" y="1545522"/>
            <a:ext cx="1825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spc="150" dirty="0">
                <a:solidFill>
                  <a:schemeClr val="bg2">
                    <a:lumMod val="50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Hard &amp; Dark</a:t>
            </a:r>
            <a:endParaRPr lang="nl-BE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8AD80D-279B-8A37-A9A7-5DA0EA0CF736}"/>
              </a:ext>
            </a:extLst>
          </p:cNvPr>
          <p:cNvSpPr txBox="1"/>
          <p:nvPr/>
        </p:nvSpPr>
        <p:spPr>
          <a:xfrm>
            <a:off x="3275415" y="3347767"/>
            <a:ext cx="2201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Active &amp; Dynamic</a:t>
            </a:r>
            <a:endParaRPr lang="nl-BE" i="1" dirty="0">
              <a:solidFill>
                <a:srgbClr val="B422E2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60298E0-E230-71DC-015F-4E3A5D824F0F}"/>
              </a:ext>
            </a:extLst>
          </p:cNvPr>
          <p:cNvSpPr txBox="1"/>
          <p:nvPr/>
        </p:nvSpPr>
        <p:spPr>
          <a:xfrm>
            <a:off x="8924119" y="3333060"/>
            <a:ext cx="2371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spc="150" dirty="0">
                <a:solidFill>
                  <a:schemeClr val="bg2">
                    <a:lumMod val="50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Tired &amp; Depressed</a:t>
            </a:r>
            <a:endParaRPr lang="nl-BE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F0BDF1A-9595-75AF-2CA4-C6EBB8D116A0}"/>
              </a:ext>
            </a:extLst>
          </p:cNvPr>
          <p:cNvSpPr txBox="1"/>
          <p:nvPr/>
        </p:nvSpPr>
        <p:spPr>
          <a:xfrm>
            <a:off x="3421176" y="245019"/>
            <a:ext cx="534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Some illustrations in human life experiences</a:t>
            </a:r>
            <a:endParaRPr lang="nl-BE" i="1" dirty="0">
              <a:solidFill>
                <a:srgbClr val="B422E2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3AD6C2B-E171-31D7-6A59-AFC5B0D106BD}"/>
              </a:ext>
            </a:extLst>
          </p:cNvPr>
          <p:cNvSpPr txBox="1"/>
          <p:nvPr/>
        </p:nvSpPr>
        <p:spPr>
          <a:xfrm>
            <a:off x="786029" y="2488174"/>
            <a:ext cx="5349648" cy="400110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High frequency – High vibration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2CC261B-49A1-DEC7-D07F-EB35B5D802E7}"/>
              </a:ext>
            </a:extLst>
          </p:cNvPr>
          <p:cNvSpPr txBox="1"/>
          <p:nvPr/>
        </p:nvSpPr>
        <p:spPr>
          <a:xfrm>
            <a:off x="6265959" y="2488174"/>
            <a:ext cx="5410155" cy="400110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Low frequency – Low vibration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2840F7B-C5C9-C745-4843-26BD28A016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2" y="4986539"/>
            <a:ext cx="1695822" cy="1695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9EB20500-0BBC-C802-52F2-D267D50949FA}"/>
              </a:ext>
            </a:extLst>
          </p:cNvPr>
          <p:cNvSpPr txBox="1"/>
          <p:nvPr/>
        </p:nvSpPr>
        <p:spPr>
          <a:xfrm>
            <a:off x="794852" y="4560331"/>
            <a:ext cx="5154546" cy="400110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High frequency – Calm vibration </a:t>
            </a:r>
            <a:endParaRPr lang="en-GB" sz="2000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708E836-AA61-70BC-0D56-21E03C822DC8}"/>
              </a:ext>
            </a:extLst>
          </p:cNvPr>
          <p:cNvSpPr txBox="1"/>
          <p:nvPr/>
        </p:nvSpPr>
        <p:spPr>
          <a:xfrm>
            <a:off x="6265959" y="456033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Low frequency – Strong vibration</a:t>
            </a:r>
            <a:endParaRPr lang="en-GB" sz="20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8849838-2338-2B46-FFF9-968D57202249}"/>
              </a:ext>
            </a:extLst>
          </p:cNvPr>
          <p:cNvSpPr txBox="1"/>
          <p:nvPr/>
        </p:nvSpPr>
        <p:spPr>
          <a:xfrm>
            <a:off x="3225049" y="5467457"/>
            <a:ext cx="2797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In alignment</a:t>
            </a:r>
            <a:endParaRPr lang="nl-BE" i="1" dirty="0">
              <a:solidFill>
                <a:srgbClr val="B422E2"/>
              </a:solidFill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5EC094F9-81F0-4B0C-C9D2-E6EDE629613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3" b="7510"/>
          <a:stretch/>
        </p:blipFill>
        <p:spPr>
          <a:xfrm>
            <a:off x="6811759" y="4932155"/>
            <a:ext cx="1244296" cy="143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DEFBE4A7-1821-9EBB-8CC4-A5A2369DE9FD}"/>
              </a:ext>
            </a:extLst>
          </p:cNvPr>
          <p:cNvSpPr txBox="1"/>
          <p:nvPr/>
        </p:nvSpPr>
        <p:spPr>
          <a:xfrm>
            <a:off x="8439516" y="5459246"/>
            <a:ext cx="2371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spc="150" dirty="0">
                <a:solidFill>
                  <a:schemeClr val="bg2">
                    <a:lumMod val="50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Out of alignment</a:t>
            </a:r>
            <a:endParaRPr lang="nl-BE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26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4778477" y="110630"/>
            <a:ext cx="7199941" cy="1415772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i="1" spc="150" dirty="0">
              <a:solidFill>
                <a:srgbClr val="B422E2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   Energy </a:t>
            </a:r>
            <a:r>
              <a:rPr lang="en-GB" sz="2800" b="1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GB" sz="28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Light, it </a:t>
            </a:r>
            <a:r>
              <a:rPr lang="en-GB" sz="2800" b="1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GB" sz="28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Love, it </a:t>
            </a:r>
            <a:r>
              <a:rPr lang="en-GB" sz="2800" b="1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GB" sz="28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Life.</a:t>
            </a:r>
            <a:endParaRPr lang="en-GB" sz="2400" i="1" spc="150" dirty="0">
              <a:solidFill>
                <a:srgbClr val="B422E2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000" b="1" i="1" spc="150" dirty="0">
              <a:solidFill>
                <a:srgbClr val="B422E2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GB" sz="2000" b="1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GB" sz="20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Vitality, Health, Happiness, Well-being, Joy, …</a:t>
            </a:r>
          </a:p>
        </p:txBody>
      </p:sp>
      <p:sp>
        <p:nvSpPr>
          <p:cNvPr id="132" name="Tekstvak 131">
            <a:extLst>
              <a:ext uri="{FF2B5EF4-FFF2-40B4-BE49-F238E27FC236}">
                <a16:creationId xmlns:a16="http://schemas.microsoft.com/office/drawing/2014/main" id="{ACF2FE96-176D-64E0-5CC6-026D3E80B471}"/>
              </a:ext>
            </a:extLst>
          </p:cNvPr>
          <p:cNvSpPr txBox="1"/>
          <p:nvPr/>
        </p:nvSpPr>
        <p:spPr>
          <a:xfrm>
            <a:off x="4644519" y="1975123"/>
            <a:ext cx="700670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↑"/>
            </a:pP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 Quality of Energy </a:t>
            </a:r>
          </a:p>
          <a:p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 brightens – Love rises – Vitality increases</a:t>
            </a:r>
            <a:br>
              <a:rPr lang="en-GB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You’re feeling Happy and Healthy</a:t>
            </a:r>
            <a:endParaRPr lang="en-GB" sz="2400" spc="15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spc="15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spc="15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spc="15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↓"/>
            </a:pP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Decreasing Quality of Energy </a:t>
            </a:r>
            <a:b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 dims – Love drops – Vitality decreases </a:t>
            </a:r>
          </a:p>
          <a:p>
            <a:r>
              <a:rPr lang="en-GB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You’re feeling unhappy and unhealthy</a:t>
            </a:r>
            <a:endParaRPr lang="nl-B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A54F44-B3C4-2D93-1CFE-17C1E923B0D7}"/>
              </a:ext>
            </a:extLst>
          </p:cNvPr>
          <p:cNvSpPr txBox="1"/>
          <p:nvPr/>
        </p:nvSpPr>
        <p:spPr>
          <a:xfrm>
            <a:off x="4778477" y="6078525"/>
            <a:ext cx="5525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1" spc="150" dirty="0">
                <a:solidFill>
                  <a:srgbClr val="B422E2"/>
                </a:solidFill>
                <a:latin typeface="Palace Script MT" panose="030303020206070C0B05" pitchFamily="66" charset="0"/>
                <a:ea typeface="Calibri" panose="020F0502020204030204" pitchFamily="34" charset="0"/>
                <a:cs typeface="Arial" panose="020B0604020202020204" pitchFamily="34" charset="0"/>
              </a:rPr>
              <a:t>Where there is Light, there’s Hope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F0127D8-3E82-8AC2-3D9E-D7856606E165}"/>
              </a:ext>
            </a:extLst>
          </p:cNvPr>
          <p:cNvGrpSpPr/>
          <p:nvPr/>
        </p:nvGrpSpPr>
        <p:grpSpPr>
          <a:xfrm>
            <a:off x="1161098" y="826632"/>
            <a:ext cx="520215" cy="5201919"/>
            <a:chOff x="1766030" y="3107094"/>
            <a:chExt cx="266753" cy="2799184"/>
          </a:xfrm>
        </p:grpSpPr>
        <p:cxnSp>
          <p:nvCxnSpPr>
            <p:cNvPr id="3" name="Rechte verbindingslijn met pijl 2">
              <a:extLst>
                <a:ext uri="{FF2B5EF4-FFF2-40B4-BE49-F238E27FC236}">
                  <a16:creationId xmlns:a16="http://schemas.microsoft.com/office/drawing/2014/main" id="{593D3E5E-F257-7AE2-91CA-10B610794962}"/>
                </a:ext>
              </a:extLst>
            </p:cNvPr>
            <p:cNvCxnSpPr/>
            <p:nvPr/>
          </p:nvCxnSpPr>
          <p:spPr>
            <a:xfrm>
              <a:off x="1903445" y="3107094"/>
              <a:ext cx="0" cy="2799184"/>
            </a:xfrm>
            <a:prstGeom prst="straightConnector1">
              <a:avLst/>
            </a:prstGeom>
            <a:ln>
              <a:solidFill>
                <a:srgbClr val="638C9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9726F2CF-2E92-113A-1895-8827D0ACCD1B}"/>
                </a:ext>
              </a:extLst>
            </p:cNvPr>
            <p:cNvGrpSpPr/>
            <p:nvPr/>
          </p:nvGrpSpPr>
          <p:grpSpPr>
            <a:xfrm>
              <a:off x="1775651" y="3351147"/>
              <a:ext cx="255133" cy="235407"/>
              <a:chOff x="1779037" y="3503547"/>
              <a:chExt cx="255133" cy="235407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1DF30FF7-0F4F-4142-3E93-757121743DB4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64" name="Rechte verbindingslijn 63">
                  <a:extLst>
                    <a:ext uri="{FF2B5EF4-FFF2-40B4-BE49-F238E27FC236}">
                      <a16:creationId xmlns:a16="http://schemas.microsoft.com/office/drawing/2014/main" id="{5C34E54B-603C-8B79-3A26-AB4A25A7E8C5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Rechte verbindingslijn 64">
                  <a:extLst>
                    <a:ext uri="{FF2B5EF4-FFF2-40B4-BE49-F238E27FC236}">
                      <a16:creationId xmlns:a16="http://schemas.microsoft.com/office/drawing/2014/main" id="{63F4AED4-A356-B168-C149-E7B0E4335A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5C4EF3ED-F7BE-9297-2042-CAE5ED8EAD82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62" name="Rechte verbindingslijn 61">
                  <a:extLst>
                    <a:ext uri="{FF2B5EF4-FFF2-40B4-BE49-F238E27FC236}">
                      <a16:creationId xmlns:a16="http://schemas.microsoft.com/office/drawing/2014/main" id="{B9402F31-31EB-2DCC-0B89-63D6C5FAC045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Rechte verbindingslijn 62">
                  <a:extLst>
                    <a:ext uri="{FF2B5EF4-FFF2-40B4-BE49-F238E27FC236}">
                      <a16:creationId xmlns:a16="http://schemas.microsoft.com/office/drawing/2014/main" id="{0E0F7980-849A-757E-EC41-6415294A1B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BE3455CD-9B65-8E93-1EA0-DBFD50F72C00}"/>
                </a:ext>
              </a:extLst>
            </p:cNvPr>
            <p:cNvGrpSpPr/>
            <p:nvPr/>
          </p:nvGrpSpPr>
          <p:grpSpPr>
            <a:xfrm>
              <a:off x="1777650" y="3674922"/>
              <a:ext cx="255133" cy="235407"/>
              <a:chOff x="1779037" y="3503547"/>
              <a:chExt cx="255133" cy="235407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36A155C9-3E1C-77FA-DD53-1674D720B1CC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E85CA659-BD4D-D42E-7A0C-5EADC783ADD9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echte verbindingslijn 58">
                  <a:extLst>
                    <a:ext uri="{FF2B5EF4-FFF2-40B4-BE49-F238E27FC236}">
                      <a16:creationId xmlns:a16="http://schemas.microsoft.com/office/drawing/2014/main" id="{13900EEB-32E0-887C-C157-1439CA1DD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E9DE48BE-9E4A-034B-F8BB-4660F2A81D5D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56" name="Rechte verbindingslijn 55">
                  <a:extLst>
                    <a:ext uri="{FF2B5EF4-FFF2-40B4-BE49-F238E27FC236}">
                      <a16:creationId xmlns:a16="http://schemas.microsoft.com/office/drawing/2014/main" id="{80379F69-59B3-1BB7-5680-EE5EBD15A8E5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6C5299A6-497D-225A-F5B6-981CE61EB8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719E5511-B5F2-6D81-D0C7-306186A37393}"/>
                </a:ext>
              </a:extLst>
            </p:cNvPr>
            <p:cNvGrpSpPr/>
            <p:nvPr/>
          </p:nvGrpSpPr>
          <p:grpSpPr>
            <a:xfrm>
              <a:off x="1772444" y="3993155"/>
              <a:ext cx="255133" cy="235407"/>
              <a:chOff x="1779037" y="3503547"/>
              <a:chExt cx="255133" cy="235407"/>
            </a:xfrm>
          </p:grpSpPr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E6C642F1-4CE2-D2EE-0A4F-78145EA43E99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52" name="Rechte verbindingslijn 51">
                  <a:extLst>
                    <a:ext uri="{FF2B5EF4-FFF2-40B4-BE49-F238E27FC236}">
                      <a16:creationId xmlns:a16="http://schemas.microsoft.com/office/drawing/2014/main" id="{B7D1BF3E-C991-2A1C-94BB-929D8D5549EC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687734AA-0754-1D9A-F328-7B26F4FC17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D121CCF4-2E0B-92C6-EC93-0CDDD6A49233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50" name="Rechte verbindingslijn 49">
                  <a:extLst>
                    <a:ext uri="{FF2B5EF4-FFF2-40B4-BE49-F238E27FC236}">
                      <a16:creationId xmlns:a16="http://schemas.microsoft.com/office/drawing/2014/main" id="{EC2FBCFE-9DAC-7DAA-8A2A-1EE4B45DA4B6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50">
                  <a:extLst>
                    <a:ext uri="{FF2B5EF4-FFF2-40B4-BE49-F238E27FC236}">
                      <a16:creationId xmlns:a16="http://schemas.microsoft.com/office/drawing/2014/main" id="{01B37131-3428-6A70-C618-338B91036E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9A88D430-6876-BD97-273D-AF49C8EA41AE}"/>
                </a:ext>
              </a:extLst>
            </p:cNvPr>
            <p:cNvGrpSpPr/>
            <p:nvPr/>
          </p:nvGrpSpPr>
          <p:grpSpPr>
            <a:xfrm>
              <a:off x="1769237" y="4312300"/>
              <a:ext cx="255133" cy="235407"/>
              <a:chOff x="1779037" y="3503547"/>
              <a:chExt cx="255133" cy="235407"/>
            </a:xfrm>
          </p:grpSpPr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38620D8-0FA5-F926-2D39-E0CF776F08B9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6A9B5AF4-A509-AAA4-DFCF-BB747EE8A715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echte verbindingslijn 46">
                  <a:extLst>
                    <a:ext uri="{FF2B5EF4-FFF2-40B4-BE49-F238E27FC236}">
                      <a16:creationId xmlns:a16="http://schemas.microsoft.com/office/drawing/2014/main" id="{563C79B1-E3BF-0B8B-125A-BE2D258A4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4A697126-2EE6-7BE0-1629-40D587E197D9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02523E56-6C40-C513-D3D2-02E87D8B650D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9DB31758-C623-AAFC-B125-359922BBF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36D931D3-DF15-DCA4-82E2-E2ED295B290C}"/>
                </a:ext>
              </a:extLst>
            </p:cNvPr>
            <p:cNvGrpSpPr/>
            <p:nvPr/>
          </p:nvGrpSpPr>
          <p:grpSpPr>
            <a:xfrm>
              <a:off x="1766030" y="4627261"/>
              <a:ext cx="255133" cy="235407"/>
              <a:chOff x="1779037" y="3503547"/>
              <a:chExt cx="255133" cy="235407"/>
            </a:xfrm>
          </p:grpSpPr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D58B98EB-99F6-4B26-6CB1-AF94309AD95E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0E21E826-929E-4A87-85D7-0CA4399864DE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925284DE-EE93-0F8D-9236-B00C15984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42EBA4F1-9E3A-ECE6-D3EE-854AE835DE8D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FAF4A5C2-09A7-F69B-7BD5-834DC3DCFAE9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CB8B6904-9D85-AD2C-8B9B-368192F0E1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82D6A243-B98A-566B-20F3-466ECE666687}"/>
                </a:ext>
              </a:extLst>
            </p:cNvPr>
            <p:cNvGrpSpPr/>
            <p:nvPr/>
          </p:nvGrpSpPr>
          <p:grpSpPr>
            <a:xfrm>
              <a:off x="1766030" y="4943134"/>
              <a:ext cx="255133" cy="235407"/>
              <a:chOff x="1779037" y="3503547"/>
              <a:chExt cx="255133" cy="235407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70D58FDE-8BEB-E4D9-BE80-75B11658EF9D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CBBD78E5-0A27-8B88-18A7-E7BBF323A880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DCE5D549-DA73-50A0-CE40-8C547B2AE5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A4D76408-C848-5C1F-DCB9-E9F32C7EFF81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843BEF9E-23C4-41B6-4430-D05C40F49FFA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0B0B7DC1-F267-EC54-2D6A-6362C94463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4B6D5CF3-D1C1-1D18-9D17-CE13EEBFCFE5}"/>
                </a:ext>
              </a:extLst>
            </p:cNvPr>
            <p:cNvGrpSpPr/>
            <p:nvPr/>
          </p:nvGrpSpPr>
          <p:grpSpPr>
            <a:xfrm>
              <a:off x="1769237" y="5266909"/>
              <a:ext cx="255133" cy="235407"/>
              <a:chOff x="1779037" y="3503547"/>
              <a:chExt cx="255133" cy="235407"/>
            </a:xfrm>
          </p:grpSpPr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58A41BAE-BD89-897D-B39F-AF0BD021DA41}"/>
                  </a:ext>
                </a:extLst>
              </p:cNvPr>
              <p:cNvGrpSpPr/>
              <p:nvPr/>
            </p:nvGrpSpPr>
            <p:grpSpPr>
              <a:xfrm>
                <a:off x="1782244" y="3503547"/>
                <a:ext cx="251926" cy="80963"/>
                <a:chOff x="1782244" y="3503547"/>
                <a:chExt cx="251926" cy="80963"/>
              </a:xfrm>
            </p:grpSpPr>
            <p:cxnSp>
              <p:nvCxnSpPr>
                <p:cNvPr id="20" name="Rechte verbindingslijn 19">
                  <a:extLst>
                    <a:ext uri="{FF2B5EF4-FFF2-40B4-BE49-F238E27FC236}">
                      <a16:creationId xmlns:a16="http://schemas.microsoft.com/office/drawing/2014/main" id="{C182B728-5EA6-0396-6A7E-35159E8010A1}"/>
                    </a:ext>
                  </a:extLst>
                </p:cNvPr>
                <p:cNvCxnSpPr/>
                <p:nvPr/>
              </p:nvCxnSpPr>
              <p:spPr>
                <a:xfrm>
                  <a:off x="1782244" y="3503547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echte verbindingslijn 20">
                  <a:extLst>
                    <a:ext uri="{FF2B5EF4-FFF2-40B4-BE49-F238E27FC236}">
                      <a16:creationId xmlns:a16="http://schemas.microsoft.com/office/drawing/2014/main" id="{BE0FA70D-5A1F-3508-4B1B-6F6D4DFBA3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84510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id="{1F7C70C8-6A52-79DD-512B-2D5714E6422E}"/>
                  </a:ext>
                </a:extLst>
              </p:cNvPr>
              <p:cNvGrpSpPr/>
              <p:nvPr/>
            </p:nvGrpSpPr>
            <p:grpSpPr>
              <a:xfrm>
                <a:off x="1779037" y="3656128"/>
                <a:ext cx="251926" cy="82826"/>
                <a:chOff x="1779037" y="3481806"/>
                <a:chExt cx="251926" cy="82826"/>
              </a:xfrm>
            </p:grpSpPr>
            <p:cxnSp>
              <p:nvCxnSpPr>
                <p:cNvPr id="18" name="Rechte verbindingslijn 17">
                  <a:extLst>
                    <a:ext uri="{FF2B5EF4-FFF2-40B4-BE49-F238E27FC236}">
                      <a16:creationId xmlns:a16="http://schemas.microsoft.com/office/drawing/2014/main" id="{2791C204-408D-F9F6-F0D0-610F144C0733}"/>
                    </a:ext>
                  </a:extLst>
                </p:cNvPr>
                <p:cNvCxnSpPr/>
                <p:nvPr/>
              </p:nvCxnSpPr>
              <p:spPr>
                <a:xfrm>
                  <a:off x="1779037" y="3481806"/>
                  <a:ext cx="251926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echte verbindingslijn 18">
                  <a:extLst>
                    <a:ext uri="{FF2B5EF4-FFF2-40B4-BE49-F238E27FC236}">
                      <a16:creationId xmlns:a16="http://schemas.microsoft.com/office/drawing/2014/main" id="{D5374254-93C9-13F2-FB12-FCEB33BACE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6014" y="3564632"/>
                  <a:ext cx="97972" cy="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32FD26CE-FE85-1967-FB5D-DC38D4CDCCCC}"/>
              </a:ext>
            </a:extLst>
          </p:cNvPr>
          <p:cNvGrpSpPr/>
          <p:nvPr/>
        </p:nvGrpSpPr>
        <p:grpSpPr>
          <a:xfrm>
            <a:off x="2121825" y="0"/>
            <a:ext cx="552175" cy="6857999"/>
            <a:chOff x="2121825" y="0"/>
            <a:chExt cx="552175" cy="685799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9A768C34-97A6-C7CB-D271-5B43DC5B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21825" y="0"/>
              <a:ext cx="552173" cy="1839442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EFD25342-A879-F5F7-C416-49CDE8692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21827" y="3473308"/>
              <a:ext cx="552173" cy="1683499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848790E8-AA68-54E0-3DCD-5854BC70F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21827" y="1839446"/>
              <a:ext cx="552173" cy="1633862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DE797786-FEB7-6307-44B3-8EE88887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 contrast="-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21827" y="5156806"/>
              <a:ext cx="552173" cy="1701193"/>
            </a:xfrm>
            <a:prstGeom prst="rect">
              <a:avLst/>
            </a:prstGeom>
          </p:spPr>
        </p:pic>
      </p:grp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1390BAFB-EF7D-8F7C-B7AD-49EEC0B7DB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44" y="2535205"/>
            <a:ext cx="1787399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8DE822D3-18D5-928E-8A34-5BE77981EF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45" y="5031397"/>
            <a:ext cx="1787399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1CFC689D-0FED-2FD2-70EC-FB416A2073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44" y="210708"/>
            <a:ext cx="1787399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326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A90F648-8FC7-77CF-2B45-FC13A769C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" y="0"/>
            <a:ext cx="60901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6095999" y="602020"/>
            <a:ext cx="5725888" cy="4955203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process of Healing is always about </a:t>
            </a:r>
          </a:p>
          <a:p>
            <a:pPr algn="ctr"/>
            <a:endParaRPr lang="en-GB" sz="1600" b="1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600" b="1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Self-healing</a:t>
            </a:r>
            <a:endParaRPr lang="en-GB" sz="24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/>
            <a:endParaRPr lang="en-GB" sz="28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is the Self 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GB" sz="16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is Healing?</a:t>
            </a:r>
          </a:p>
          <a:p>
            <a:pPr algn="ctr"/>
            <a:endParaRPr lang="en-GB" sz="36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0078877-3A7D-E60A-B096-261F6142DB3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4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3372465" y="1856722"/>
            <a:ext cx="4689988" cy="4355038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 </a:t>
            </a:r>
            <a:r>
              <a:rPr lang="en-GB" sz="28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Energy,</a:t>
            </a: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I am </a:t>
            </a:r>
            <a:r>
              <a:rPr lang="en-GB" sz="28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spc="15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11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1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1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 my entire </a:t>
            </a:r>
            <a:br>
              <a:rPr lang="en-GB" sz="28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Human experience</a:t>
            </a: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28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0"/>
            </a:endParaRPr>
          </a:p>
          <a:p>
            <a:pPr algn="ctr"/>
            <a:endParaRPr lang="nl-BE" sz="28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0"/>
            </a:endParaRPr>
          </a:p>
          <a:p>
            <a:pPr algn="ctr"/>
            <a:endParaRPr lang="nl-BE" sz="28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The Quality of my Energy </a:t>
            </a:r>
          </a:p>
          <a:p>
            <a:pPr algn="ctr"/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is my </a:t>
            </a:r>
            <a:r>
              <a:rPr lang="nl-BE" sz="24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Responsibility</a:t>
            </a:r>
            <a:endParaRPr lang="en-GB" sz="1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It is my </a:t>
            </a:r>
            <a:r>
              <a:rPr lang="en-GB" sz="36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Divine Work </a:t>
            </a:r>
            <a:r>
              <a:rPr lang="en-GB" sz="36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2800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C2AFD3-8548-8709-7882-3B70FB586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04" y="0"/>
            <a:ext cx="4214796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963661-8630-5E03-F3CA-327D07C8E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1684"/>
            <a:ext cx="3460854" cy="474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1909ECF-7C11-26AF-1CD3-30BE897860CF}"/>
              </a:ext>
            </a:extLst>
          </p:cNvPr>
          <p:cNvSpPr txBox="1"/>
          <p:nvPr/>
        </p:nvSpPr>
        <p:spPr>
          <a:xfrm>
            <a:off x="633733" y="226468"/>
            <a:ext cx="10924533" cy="1261884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pc="150" dirty="0">
                <a:solidFill>
                  <a:schemeClr val="bg2">
                    <a:lumMod val="7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- Learning step 3 -</a:t>
            </a:r>
          </a:p>
          <a:p>
            <a:endParaRPr lang="en-GB" sz="400" spc="150" dirty="0">
              <a:solidFill>
                <a:schemeClr val="bg2">
                  <a:lumMod val="7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b="1" spc="150" dirty="0">
              <a:solidFill>
                <a:srgbClr val="B422E2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Allowing – </a:t>
            </a: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Self-healing, an holistic approach </a:t>
            </a:r>
          </a:p>
        </p:txBody>
      </p:sp>
    </p:spTree>
    <p:extLst>
      <p:ext uri="{BB962C8B-B14F-4D97-AF65-F5344CB8AC3E}">
        <p14:creationId xmlns:p14="http://schemas.microsoft.com/office/powerpoint/2010/main" val="1833124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86D22E5-4F4C-1962-C997-41CDD2BD6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90659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4590658" y="706833"/>
            <a:ext cx="6795987" cy="5924699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GB" sz="11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Reading and </a:t>
            </a:r>
            <a:r>
              <a:rPr lang="en-GB" sz="20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about cause and effect of energy dynamics – </a:t>
            </a:r>
            <a:r>
              <a:rPr lang="en-GB" sz="2000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GB" sz="2000" b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D O I N 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Reversing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the process of illness by adjusting unhealthy habits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Dealing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with old trauma-energies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Opening up for guidance and help, </a:t>
            </a:r>
            <a:r>
              <a:rPr lang="en-GB" sz="20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allowing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new information</a:t>
            </a:r>
            <a:r>
              <a:rPr lang="en-GB" sz="20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to change your conditioning and energy frequency</a:t>
            </a:r>
          </a:p>
          <a:p>
            <a:pPr lvl="1"/>
            <a:endParaRPr lang="en-GB" sz="20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/>
            <a:r>
              <a:rPr lang="en-GB" sz="24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Clearing &amp; cleansing through </a:t>
            </a:r>
          </a:p>
          <a:p>
            <a:pPr lvl="1" algn="ctr"/>
            <a:r>
              <a:rPr lang="en-GB" sz="24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learning will </a:t>
            </a:r>
            <a:r>
              <a:rPr lang="en-GB" sz="2400" b="1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change </a:t>
            </a:r>
            <a:r>
              <a:rPr lang="en-GB" sz="24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GB" sz="2400" b="1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B E I N 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With Love and Attention for Self, actively </a:t>
            </a:r>
            <a:r>
              <a:rPr lang="en-GB" sz="2000" b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on creating New Desired Patterns</a:t>
            </a:r>
          </a:p>
          <a:p>
            <a:pPr algn="just"/>
            <a:endParaRPr lang="en-GB" sz="2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B722A98-3BF4-B2CD-17CF-CA128756FDAA}"/>
              </a:ext>
            </a:extLst>
          </p:cNvPr>
          <p:cNvSpPr txBox="1"/>
          <p:nvPr/>
        </p:nvSpPr>
        <p:spPr>
          <a:xfrm>
            <a:off x="4513739" y="226468"/>
            <a:ext cx="7464679" cy="523220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Healing is giving all attention to </a:t>
            </a:r>
            <a:r>
              <a:rPr lang="en-GB" sz="2800" b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Self</a:t>
            </a:r>
            <a:endParaRPr lang="en-GB" sz="2400" b="1" spc="150" dirty="0">
              <a:solidFill>
                <a:srgbClr val="B422E2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89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A94CF635-50B9-E9F7-2E50-F6684191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" y="-35048"/>
            <a:ext cx="5758975" cy="689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E8D8C9-3AF7-90DA-507A-AA45A374A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089" y="5863666"/>
            <a:ext cx="894918" cy="9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C7ECF75-1E7A-1138-7614-370A2F2ED285}"/>
              </a:ext>
            </a:extLst>
          </p:cNvPr>
          <p:cNvSpPr txBox="1"/>
          <p:nvPr/>
        </p:nvSpPr>
        <p:spPr>
          <a:xfrm>
            <a:off x="5831633" y="222558"/>
            <a:ext cx="6185374" cy="556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150" dirty="0">
                <a:solidFill>
                  <a:schemeClr val="bg2">
                    <a:lumMod val="7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Form the teachings Learn to Realise</a:t>
            </a:r>
          </a:p>
          <a:p>
            <a:endParaRPr lang="en-GB" sz="1800" b="1" spc="150" dirty="0">
              <a:solidFill>
                <a:schemeClr val="bg2">
                  <a:lumMod val="7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800" b="1" spc="150" dirty="0">
              <a:solidFill>
                <a:schemeClr val="bg2">
                  <a:lumMod val="7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To Realise is </a:t>
            </a:r>
          </a:p>
          <a:p>
            <a:pPr algn="ctr"/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2400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Acknowledge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what you are </a:t>
            </a:r>
          </a:p>
          <a:p>
            <a:pPr algn="ctr"/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and to learn how to </a:t>
            </a:r>
            <a:r>
              <a:rPr lang="en-GB" sz="2400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Achieve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Well-being</a:t>
            </a:r>
          </a:p>
          <a:p>
            <a:pPr algn="ctr"/>
            <a:endParaRPr lang="en-GB" sz="2000" spc="150" dirty="0">
              <a:solidFill>
                <a:srgbClr val="B422E2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0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GB" sz="20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GB" sz="20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GB" sz="20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GB" sz="24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Healed and Evolved</a:t>
            </a:r>
          </a:p>
          <a:p>
            <a:pPr algn="ctr">
              <a:lnSpc>
                <a:spcPct val="150000"/>
              </a:lnSpc>
            </a:pPr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 </a:t>
            </a:r>
            <a:r>
              <a:rPr lang="en-GB" sz="2800" i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, therefore I AM </a:t>
            </a:r>
            <a:r>
              <a:rPr lang="en-GB" sz="2800" i="1" spc="150" dirty="0">
                <a:solidFill>
                  <a:srgbClr val="B42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endParaRPr lang="en-GB" sz="24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76134B7-1CF6-6591-0F84-31208DC404F6}"/>
              </a:ext>
            </a:extLst>
          </p:cNvPr>
          <p:cNvSpPr txBox="1"/>
          <p:nvPr/>
        </p:nvSpPr>
        <p:spPr>
          <a:xfrm>
            <a:off x="6096000" y="2718978"/>
            <a:ext cx="5687571" cy="1384995"/>
          </a:xfrm>
          <a:prstGeom prst="rect">
            <a:avLst/>
          </a:prstGeom>
          <a:noFill/>
          <a:ln w="44450" cap="rnd" cmpd="thickThin">
            <a:solidFill>
              <a:srgbClr val="B422E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en-GB" sz="32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priority will </a:t>
            </a:r>
            <a:r>
              <a:rPr lang="en-GB" sz="32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en-GB" sz="2800" i="1" spc="150" dirty="0">
                <a:solidFill>
                  <a:srgbClr val="C00000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800" i="1" spc="150" dirty="0">
                <a:solidFill>
                  <a:srgbClr val="C00000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be Self</a:t>
            </a: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so I can </a:t>
            </a:r>
            <a:r>
              <a:rPr lang="en-GB" sz="32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what </a:t>
            </a:r>
            <a:r>
              <a:rPr lang="en-GB" sz="3200" i="1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I AM </a:t>
            </a: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GB" sz="10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8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DBEFDC5-4A7A-5545-EED6-C5F96039C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8080" r="4899" b="5141"/>
          <a:stretch/>
        </p:blipFill>
        <p:spPr>
          <a:xfrm>
            <a:off x="1510962" y="1060753"/>
            <a:ext cx="3758889" cy="486445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253831" y="191382"/>
            <a:ext cx="11684338" cy="523220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pc="150" dirty="0">
                <a:solidFill>
                  <a:srgbClr val="B422E2"/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- To help you on your Healing Journey -</a:t>
            </a:r>
            <a:endParaRPr lang="en-GB" sz="2400" spc="150" dirty="0">
              <a:solidFill>
                <a:srgbClr val="B422E2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1B98C57-4A62-67F4-9A05-1551D38D9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4394" r="13893" b="4381"/>
          <a:stretch/>
        </p:blipFill>
        <p:spPr>
          <a:xfrm>
            <a:off x="6647724" y="975809"/>
            <a:ext cx="3758888" cy="490638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2563F28-957F-854D-061D-FFBCB9B8F55A}"/>
              </a:ext>
            </a:extLst>
          </p:cNvPr>
          <p:cNvSpPr txBox="1"/>
          <p:nvPr/>
        </p:nvSpPr>
        <p:spPr>
          <a:xfrm>
            <a:off x="2065459" y="5694379"/>
            <a:ext cx="2649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strike="sngStrike" spc="150" dirty="0">
                <a:solidFill>
                  <a:srgbClr val="FF5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€ 16,95</a:t>
            </a:r>
            <a:r>
              <a:rPr lang="en-GB" sz="2000" spc="150" dirty="0">
                <a:solidFill>
                  <a:srgbClr val="FF5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400" spc="150" dirty="0">
                <a:solidFill>
                  <a:srgbClr val="FF5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€ 12,00</a:t>
            </a:r>
            <a:endParaRPr lang="en-GB" sz="2800" spc="150" dirty="0">
              <a:solidFill>
                <a:srgbClr val="FF50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7200315-6545-0156-C842-C9A57F6CF2FD}"/>
              </a:ext>
            </a:extLst>
          </p:cNvPr>
          <p:cNvSpPr txBox="1"/>
          <p:nvPr/>
        </p:nvSpPr>
        <p:spPr>
          <a:xfrm rot="1210045">
            <a:off x="8664414" y="2686177"/>
            <a:ext cx="2627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spc="150" dirty="0">
                <a:solidFill>
                  <a:srgbClr val="FF5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New release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6CBA96-82B3-4287-7F39-E6EBC6F162CD}"/>
              </a:ext>
            </a:extLst>
          </p:cNvPr>
          <p:cNvSpPr txBox="1"/>
          <p:nvPr/>
        </p:nvSpPr>
        <p:spPr>
          <a:xfrm>
            <a:off x="7319207" y="5694379"/>
            <a:ext cx="2649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strike="sngStrike" spc="150" dirty="0">
                <a:solidFill>
                  <a:srgbClr val="FF5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€ 18,95</a:t>
            </a:r>
            <a:r>
              <a:rPr lang="en-GB" sz="2000" spc="150" dirty="0">
                <a:solidFill>
                  <a:srgbClr val="FF5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400" spc="150" dirty="0">
                <a:solidFill>
                  <a:srgbClr val="FF5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€ 15,00</a:t>
            </a:r>
            <a:endParaRPr lang="en-GB" sz="2800" spc="150" dirty="0">
              <a:solidFill>
                <a:srgbClr val="FF50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16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43DA168-7A74-603E-7CC9-FCF12C2BB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9"/>
            <a:ext cx="6096000" cy="685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CDB9F886-F203-2F27-0468-EE2BBB1B2B3A}"/>
              </a:ext>
            </a:extLst>
          </p:cNvPr>
          <p:cNvGrpSpPr/>
          <p:nvPr/>
        </p:nvGrpSpPr>
        <p:grpSpPr>
          <a:xfrm>
            <a:off x="6096000" y="2507350"/>
            <a:ext cx="6015135" cy="2677656"/>
            <a:chOff x="560294" y="3311569"/>
            <a:chExt cx="10971006" cy="1598630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9EB5B61-1758-2CF4-C0F4-D4BB18A2E095}"/>
                </a:ext>
              </a:extLst>
            </p:cNvPr>
            <p:cNvSpPr txBox="1"/>
            <p:nvPr/>
          </p:nvSpPr>
          <p:spPr>
            <a:xfrm>
              <a:off x="688489" y="3311569"/>
              <a:ext cx="10714617" cy="1598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spc="150" dirty="0">
                  <a:solidFill>
                    <a:schemeClr val="bg2">
                      <a:lumMod val="50000"/>
                    </a:schemeClr>
                  </a:solidFill>
                  <a:latin typeface="Playfair Display Flex"/>
                  <a:ea typeface="Calibri" panose="020F0502020204030204" pitchFamily="34" charset="0"/>
                  <a:cs typeface="Times New Roman" panose="02020603050405020304" pitchFamily="18" charset="0"/>
                </a:rPr>
                <a:t>Final note </a:t>
              </a:r>
            </a:p>
            <a:p>
              <a:pPr algn="ctr"/>
              <a:endParaRPr lang="en-GB" sz="2400" spc="150" dirty="0">
                <a:solidFill>
                  <a:schemeClr val="bg2">
                    <a:lumMod val="50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GB" sz="1600" spc="150" dirty="0">
                  <a:solidFill>
                    <a:schemeClr val="bg2">
                      <a:lumMod val="50000"/>
                    </a:schemeClr>
                  </a:solidFill>
                  <a:latin typeface="Playfair Display Flex"/>
                  <a:ea typeface="Calibri" panose="020F0502020204030204" pitchFamily="34" charset="0"/>
                  <a:cs typeface="Times New Roman" panose="02020603050405020304" pitchFamily="18" charset="0"/>
                </a:rPr>
                <a:t>All information given in this teaching is based on research, study and personal experiences. Any student who wants to know more can ask the author/teacher for source references.</a:t>
              </a:r>
            </a:p>
            <a:p>
              <a:pPr algn="just"/>
              <a:br>
                <a:rPr lang="en-GB" sz="1600" spc="150" dirty="0">
                  <a:solidFill>
                    <a:schemeClr val="bg2">
                      <a:lumMod val="50000"/>
                    </a:schemeClr>
                  </a:solidFill>
                  <a:latin typeface="Playfair Display Flex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600" spc="150" dirty="0">
                  <a:solidFill>
                    <a:schemeClr val="bg2">
                      <a:lumMod val="50000"/>
                    </a:schemeClr>
                  </a:solidFill>
                  <a:latin typeface="Playfair Display Flex"/>
                  <a:ea typeface="Calibri" panose="020F0502020204030204" pitchFamily="34" charset="0"/>
                  <a:cs typeface="Times New Roman" panose="02020603050405020304" pitchFamily="18" charset="0"/>
                </a:rPr>
                <a:t>An infinite source of data is available to us all.</a:t>
              </a:r>
            </a:p>
            <a:p>
              <a:endParaRPr lang="en-GB" sz="1600" spc="150" dirty="0">
                <a:solidFill>
                  <a:schemeClr val="bg2">
                    <a:lumMod val="50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1600" spc="150" dirty="0">
                  <a:solidFill>
                    <a:schemeClr val="bg2">
                      <a:lumMod val="50000"/>
                    </a:schemeClr>
                  </a:solidFill>
                  <a:latin typeface="Playfair Display Flex"/>
                  <a:ea typeface="Calibri" panose="020F0502020204030204" pitchFamily="34" charset="0"/>
                  <a:cs typeface="Times New Roman" panose="02020603050405020304" pitchFamily="18" charset="0"/>
                </a:rPr>
                <a:t>The Universal Consciousness.</a:t>
              </a:r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CB9345B9-2FA3-D9EB-DF9C-A6823FFD25D9}"/>
                </a:ext>
              </a:extLst>
            </p:cNvPr>
            <p:cNvCxnSpPr>
              <a:cxnSpLocks/>
            </p:cNvCxnSpPr>
            <p:nvPr/>
          </p:nvCxnSpPr>
          <p:spPr>
            <a:xfrm>
              <a:off x="7635611" y="3428621"/>
              <a:ext cx="3895689" cy="10758"/>
            </a:xfrm>
            <a:prstGeom prst="line">
              <a:avLst/>
            </a:prstGeom>
            <a:ln>
              <a:solidFill>
                <a:srgbClr val="B42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6DF4BBCF-54D1-1410-EA3F-F94DAC579B67}"/>
                </a:ext>
              </a:extLst>
            </p:cNvPr>
            <p:cNvCxnSpPr>
              <a:cxnSpLocks/>
            </p:cNvCxnSpPr>
            <p:nvPr/>
          </p:nvCxnSpPr>
          <p:spPr>
            <a:xfrm>
              <a:off x="560294" y="3417863"/>
              <a:ext cx="3961507" cy="10758"/>
            </a:xfrm>
            <a:prstGeom prst="line">
              <a:avLst/>
            </a:prstGeom>
            <a:ln>
              <a:solidFill>
                <a:srgbClr val="B42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3881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9BCC2CB-0BBD-CDFF-C8E8-FAC93D44B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0" y="0"/>
            <a:ext cx="46126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2" y="226468"/>
            <a:ext cx="344877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353961" y="741979"/>
            <a:ext cx="6902246" cy="5016758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is the Self ?</a:t>
            </a:r>
            <a:endParaRPr lang="en-GB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Self 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GB" sz="2800" b="1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all aspects 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endParaRPr lang="en-GB" sz="36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i="1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i="1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What do we know?</a:t>
            </a:r>
          </a:p>
          <a:p>
            <a:endParaRPr lang="en-GB" sz="2000" i="1" spc="150" dirty="0">
              <a:solidFill>
                <a:srgbClr val="B422E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aspect of me,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 can see in the mirror</a:t>
            </a:r>
            <a:b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body, with bodily sensations</a:t>
            </a:r>
          </a:p>
          <a:p>
            <a:pPr lvl="1"/>
            <a:endParaRPr lang="en-GB" sz="24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aspect of me,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 do </a:t>
            </a:r>
            <a:r>
              <a:rPr lang="en-GB" sz="2400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see in the mirror</a:t>
            </a:r>
          </a:p>
          <a:p>
            <a:pPr lvl="1"/>
            <a:endParaRPr lang="en-GB" sz="1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emotions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feeling ability</a:t>
            </a:r>
            <a:b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thinking – </a:t>
            </a: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mental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00658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5DC816D-A1B6-0510-0C0D-C1EDF6A2A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2" y="385258"/>
            <a:ext cx="6087484" cy="60874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44E3154-FBCC-9AEB-4C19-2C4A75981523}"/>
              </a:ext>
            </a:extLst>
          </p:cNvPr>
          <p:cNvSpPr txBox="1"/>
          <p:nvPr/>
        </p:nvSpPr>
        <p:spPr>
          <a:xfrm>
            <a:off x="4518548" y="246990"/>
            <a:ext cx="3154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the energy</a:t>
            </a:r>
            <a:endParaRPr lang="en-GB" sz="28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2EBA62C-D387-C567-A019-4043D97181D6}"/>
              </a:ext>
            </a:extLst>
          </p:cNvPr>
          <p:cNvSpPr txBox="1"/>
          <p:nvPr/>
        </p:nvSpPr>
        <p:spPr>
          <a:xfrm>
            <a:off x="7023329" y="2255430"/>
            <a:ext cx="3363990" cy="220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Mental body</a:t>
            </a:r>
          </a:p>
          <a:p>
            <a:pPr>
              <a:lnSpc>
                <a:spcPct val="200000"/>
              </a:lnSpc>
            </a:pP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Emotional body</a:t>
            </a:r>
          </a:p>
          <a:p>
            <a:pPr>
              <a:lnSpc>
                <a:spcPct val="200000"/>
              </a:lnSpc>
            </a:pP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Physical body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3F0BC9DD-690D-2049-54DB-A47B5D7F06CA}"/>
              </a:ext>
            </a:extLst>
          </p:cNvPr>
          <p:cNvCxnSpPr>
            <a:cxnSpLocks/>
          </p:cNvCxnSpPr>
          <p:nvPr/>
        </p:nvCxnSpPr>
        <p:spPr>
          <a:xfrm>
            <a:off x="5793066" y="2723558"/>
            <a:ext cx="1075996" cy="0"/>
          </a:xfrm>
          <a:prstGeom prst="straightConnector1">
            <a:avLst/>
          </a:prstGeom>
          <a:ln>
            <a:solidFill>
              <a:srgbClr val="638C9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BFE39B5-7F42-7B86-C088-7F76D4AFEF93}"/>
              </a:ext>
            </a:extLst>
          </p:cNvPr>
          <p:cNvCxnSpPr>
            <a:cxnSpLocks/>
          </p:cNvCxnSpPr>
          <p:nvPr/>
        </p:nvCxnSpPr>
        <p:spPr>
          <a:xfrm>
            <a:off x="5092026" y="3479283"/>
            <a:ext cx="1769498" cy="0"/>
          </a:xfrm>
          <a:prstGeom prst="straightConnector1">
            <a:avLst/>
          </a:prstGeom>
          <a:ln>
            <a:solidFill>
              <a:srgbClr val="638C9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05E68A1-FA2C-6A98-D279-B490EE332D30}"/>
              </a:ext>
            </a:extLst>
          </p:cNvPr>
          <p:cNvSpPr txBox="1"/>
          <p:nvPr/>
        </p:nvSpPr>
        <p:spPr>
          <a:xfrm>
            <a:off x="4523066" y="4935110"/>
            <a:ext cx="6094206" cy="121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i="1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Is there more?</a:t>
            </a:r>
          </a:p>
          <a:p>
            <a:pPr algn="ctr">
              <a:lnSpc>
                <a:spcPct val="150000"/>
              </a:lnSpc>
            </a:pPr>
            <a:r>
              <a:rPr lang="en-GB" sz="3200" i="1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Yes </a:t>
            </a:r>
            <a:r>
              <a:rPr lang="en-GB" sz="3200" i="1" spc="150" dirty="0">
                <a:solidFill>
                  <a:srgbClr val="B422E2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nl-BE" sz="3200" dirty="0">
              <a:solidFill>
                <a:srgbClr val="B422E2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0DC61651-1718-D9A1-932C-5EC94F117A0C}"/>
              </a:ext>
            </a:extLst>
          </p:cNvPr>
          <p:cNvSpPr txBox="1"/>
          <p:nvPr/>
        </p:nvSpPr>
        <p:spPr>
          <a:xfrm>
            <a:off x="5179238" y="1447638"/>
            <a:ext cx="5971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1" u="sng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400" b="1" i="1" u="sng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r>
              <a:rPr lang="en-GB" sz="2400" i="1" u="sng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3 aspects </a:t>
            </a:r>
            <a:br>
              <a:rPr lang="en-GB" sz="2400" i="1" u="sng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i="1" u="sng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the human being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4EC05B21-D45D-7496-4400-7DF441BF8B71}"/>
              </a:ext>
            </a:extLst>
          </p:cNvPr>
          <p:cNvCxnSpPr>
            <a:cxnSpLocks/>
          </p:cNvCxnSpPr>
          <p:nvPr/>
        </p:nvCxnSpPr>
        <p:spPr>
          <a:xfrm>
            <a:off x="4523066" y="4235008"/>
            <a:ext cx="2349692" cy="0"/>
          </a:xfrm>
          <a:prstGeom prst="straightConnector1">
            <a:avLst/>
          </a:prstGeom>
          <a:ln>
            <a:solidFill>
              <a:srgbClr val="638C9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03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57409DE4-2F10-C806-6ADC-536600CA4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" y="0"/>
            <a:ext cx="64663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D84784F-49CD-E50C-B135-99D11957BF58}"/>
              </a:ext>
            </a:extLst>
          </p:cNvPr>
          <p:cNvSpPr txBox="1"/>
          <p:nvPr/>
        </p:nvSpPr>
        <p:spPr>
          <a:xfrm>
            <a:off x="6707630" y="226468"/>
            <a:ext cx="527078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1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400" b="1" i="1" u="sng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 layers </a:t>
            </a:r>
            <a:br>
              <a:rPr lang="en-GB" sz="2400" i="1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i="1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the Human Energy Field</a:t>
            </a:r>
            <a:br>
              <a:rPr lang="en-GB" sz="2400" i="1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100" i="1" u="sng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endParaRPr lang="en-GB" sz="1100" i="1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i="1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400" b="1" i="1" u="sng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Auric Body </a:t>
            </a:r>
            <a:r>
              <a:rPr lang="en-GB" sz="2400" i="1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System</a:t>
            </a:r>
            <a:endParaRPr lang="nl-BE" sz="24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E19BE36F-AB8C-403B-5706-03A82C3CF259}"/>
              </a:ext>
            </a:extLst>
          </p:cNvPr>
          <p:cNvSpPr txBox="1"/>
          <p:nvPr/>
        </p:nvSpPr>
        <p:spPr>
          <a:xfrm>
            <a:off x="6895948" y="2308947"/>
            <a:ext cx="3363990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7 - Ketheric body</a:t>
            </a:r>
          </a:p>
          <a:p>
            <a:pPr>
              <a:lnSpc>
                <a:spcPct val="150000"/>
              </a:lnSpc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6 - Celestial body</a:t>
            </a:r>
          </a:p>
          <a:p>
            <a:pPr>
              <a:lnSpc>
                <a:spcPct val="150000"/>
              </a:lnSpc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5 - Etheric template</a:t>
            </a:r>
          </a:p>
          <a:p>
            <a:pPr>
              <a:lnSpc>
                <a:spcPct val="150000"/>
              </a:lnSpc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4 - Astral body</a:t>
            </a:r>
          </a:p>
          <a:p>
            <a:pPr>
              <a:lnSpc>
                <a:spcPct val="150000"/>
              </a:lnSpc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3 - Mental body</a:t>
            </a:r>
          </a:p>
          <a:p>
            <a:pPr>
              <a:lnSpc>
                <a:spcPct val="150000"/>
              </a:lnSpc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2 - Emotional body</a:t>
            </a:r>
          </a:p>
          <a:p>
            <a:pPr>
              <a:lnSpc>
                <a:spcPct val="150000"/>
              </a:lnSpc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1 - Etheric body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0620E29-4F10-F8F4-A681-7BE57CEAA583}"/>
              </a:ext>
            </a:extLst>
          </p:cNvPr>
          <p:cNvSpPr txBox="1"/>
          <p:nvPr/>
        </p:nvSpPr>
        <p:spPr>
          <a:xfrm>
            <a:off x="6096000" y="6210006"/>
            <a:ext cx="3635056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i="1" spc="150" dirty="0">
                <a:solidFill>
                  <a:srgbClr val="B422E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… and there is more </a:t>
            </a:r>
            <a:r>
              <a:rPr lang="en-GB" sz="1600" spc="150" dirty="0">
                <a:solidFill>
                  <a:srgbClr val="B422E2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nl-BE" sz="1600" dirty="0">
              <a:solidFill>
                <a:srgbClr val="B422E2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FC70FB0-69D0-0379-F6D8-24255DB21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689" y="2331771"/>
            <a:ext cx="612491" cy="3256202"/>
          </a:xfrm>
          <a:prstGeom prst="rect">
            <a:avLst/>
          </a:prstGeom>
        </p:spPr>
      </p:pic>
      <p:sp>
        <p:nvSpPr>
          <p:cNvPr id="45" name="Tekstvak 44">
            <a:extLst>
              <a:ext uri="{FF2B5EF4-FFF2-40B4-BE49-F238E27FC236}">
                <a16:creationId xmlns:a16="http://schemas.microsoft.com/office/drawing/2014/main" id="{2B07FC50-5C60-01AB-67EA-C456AFBD74A7}"/>
              </a:ext>
            </a:extLst>
          </p:cNvPr>
          <p:cNvSpPr txBox="1"/>
          <p:nvPr/>
        </p:nvSpPr>
        <p:spPr>
          <a:xfrm>
            <a:off x="446208" y="6227912"/>
            <a:ext cx="561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spc="15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Human Energy Field</a:t>
            </a:r>
            <a:endParaRPr lang="en-GB" sz="2400" i="1" spc="150" dirty="0">
              <a:solidFill>
                <a:schemeClr val="bg1"/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81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Koorde 63">
            <a:extLst>
              <a:ext uri="{FF2B5EF4-FFF2-40B4-BE49-F238E27FC236}">
                <a16:creationId xmlns:a16="http://schemas.microsoft.com/office/drawing/2014/main" id="{7715F091-5F4D-002A-F93C-55C3B57DF84D}"/>
              </a:ext>
            </a:extLst>
          </p:cNvPr>
          <p:cNvSpPr>
            <a:spLocks noChangeAspect="1"/>
          </p:cNvSpPr>
          <p:nvPr/>
        </p:nvSpPr>
        <p:spPr>
          <a:xfrm>
            <a:off x="12084" y="0"/>
            <a:ext cx="12179916" cy="7635703"/>
          </a:xfrm>
          <a:prstGeom prst="chord">
            <a:avLst>
              <a:gd name="adj1" fmla="val 8177306"/>
              <a:gd name="adj2" fmla="val 2615246"/>
            </a:avLst>
          </a:prstGeom>
          <a:solidFill>
            <a:srgbClr val="B422E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B422E2"/>
              </a:solidFill>
            </a:endParaRPr>
          </a:p>
        </p:txBody>
      </p:sp>
      <p:pic>
        <p:nvPicPr>
          <p:cNvPr id="108" name="Afbeelding 107">
            <a:extLst>
              <a:ext uri="{FF2B5EF4-FFF2-40B4-BE49-F238E27FC236}">
                <a16:creationId xmlns:a16="http://schemas.microsoft.com/office/drawing/2014/main" id="{825E970C-E9AC-79B5-E4C9-2B76F033D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6" y="3235928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" name="Afbeelding 106">
            <a:extLst>
              <a:ext uri="{FF2B5EF4-FFF2-40B4-BE49-F238E27FC236}">
                <a16:creationId xmlns:a16="http://schemas.microsoft.com/office/drawing/2014/main" id="{B55F9148-3F14-7C82-CBF1-38733CD32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96" y="4929991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07BBB248-3F17-39CF-D10F-0234EE905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84" y="2283745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4" name="Afbeelding 253">
            <a:extLst>
              <a:ext uri="{FF2B5EF4-FFF2-40B4-BE49-F238E27FC236}">
                <a16:creationId xmlns:a16="http://schemas.microsoft.com/office/drawing/2014/main" id="{EA07BF58-C900-3292-94AC-8B9464381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86" y="2229618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0" name="Afbeelding 249">
            <a:extLst>
              <a:ext uri="{FF2B5EF4-FFF2-40B4-BE49-F238E27FC236}">
                <a16:creationId xmlns:a16="http://schemas.microsoft.com/office/drawing/2014/main" id="{D3D9E266-2645-80FF-0700-7FB4BD8B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65" y="2916142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44E3154-FBCC-9AEB-4C19-2C4A75981523}"/>
              </a:ext>
            </a:extLst>
          </p:cNvPr>
          <p:cNvSpPr txBox="1"/>
          <p:nvPr/>
        </p:nvSpPr>
        <p:spPr>
          <a:xfrm>
            <a:off x="3886010" y="257591"/>
            <a:ext cx="4504758" cy="1133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Human Energy Fields in </a:t>
            </a:r>
            <a:br>
              <a:rPr lang="en-GB" sz="28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8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niversal </a:t>
            </a:r>
            <a:r>
              <a:rPr lang="en-GB" sz="28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nergy </a:t>
            </a:r>
            <a:r>
              <a:rPr lang="en-GB" sz="28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ield</a:t>
            </a:r>
            <a:endParaRPr lang="en-GB" sz="28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D84784F-49CD-E50C-B135-99D11957BF58}"/>
              </a:ext>
            </a:extLst>
          </p:cNvPr>
          <p:cNvSpPr txBox="1"/>
          <p:nvPr/>
        </p:nvSpPr>
        <p:spPr>
          <a:xfrm>
            <a:off x="1" y="1612568"/>
            <a:ext cx="12179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Infinite	omnipresent		unbounded		</a:t>
            </a:r>
            <a:r>
              <a:rPr lang="en-GB" sz="2400" i="1" u="sng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neutral</a:t>
            </a:r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l-BE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09E5DD2D-7F49-0E04-D746-DEB58640C717}"/>
              </a:ext>
            </a:extLst>
          </p:cNvPr>
          <p:cNvSpPr txBox="1"/>
          <p:nvPr/>
        </p:nvSpPr>
        <p:spPr>
          <a:xfrm rot="5400000">
            <a:off x="5747113" y="209931"/>
            <a:ext cx="782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15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• •</a:t>
            </a:r>
            <a:endParaRPr lang="nl-BE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4B75ED12-78EF-1E16-CC66-3176C5D37499}"/>
              </a:ext>
            </a:extLst>
          </p:cNvPr>
          <p:cNvSpPr txBox="1"/>
          <p:nvPr/>
        </p:nvSpPr>
        <p:spPr>
          <a:xfrm rot="2175328">
            <a:off x="849548" y="1920345"/>
            <a:ext cx="782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15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• •</a:t>
            </a:r>
            <a:endParaRPr lang="nl-BE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6F25D5E5-8A57-EAB6-87F7-AA268209779B}"/>
              </a:ext>
            </a:extLst>
          </p:cNvPr>
          <p:cNvSpPr txBox="1"/>
          <p:nvPr/>
        </p:nvSpPr>
        <p:spPr>
          <a:xfrm rot="19874247">
            <a:off x="10728671" y="1806680"/>
            <a:ext cx="782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15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• •</a:t>
            </a:r>
            <a:endParaRPr lang="nl-BE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923ED709-A203-0D26-0DBE-E90DF144DE4F}"/>
              </a:ext>
            </a:extLst>
          </p:cNvPr>
          <p:cNvSpPr txBox="1"/>
          <p:nvPr/>
        </p:nvSpPr>
        <p:spPr>
          <a:xfrm rot="19794533">
            <a:off x="949570" y="5389901"/>
            <a:ext cx="782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15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• •</a:t>
            </a:r>
            <a:endParaRPr lang="nl-BE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69BA3F0C-781C-BF8C-838C-A5C6366A8CC2}"/>
              </a:ext>
            </a:extLst>
          </p:cNvPr>
          <p:cNvSpPr txBox="1"/>
          <p:nvPr/>
        </p:nvSpPr>
        <p:spPr>
          <a:xfrm rot="2227125">
            <a:off x="10947673" y="5281456"/>
            <a:ext cx="782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15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• •</a:t>
            </a:r>
            <a:endParaRPr lang="nl-BE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9" name="Afbeelding 248">
            <a:extLst>
              <a:ext uri="{FF2B5EF4-FFF2-40B4-BE49-F238E27FC236}">
                <a16:creationId xmlns:a16="http://schemas.microsoft.com/office/drawing/2014/main" id="{8B54CFEA-5423-153D-0F71-1C0BFFBCA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57" y="3413692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1" name="Afbeelding 250">
            <a:extLst>
              <a:ext uri="{FF2B5EF4-FFF2-40B4-BE49-F238E27FC236}">
                <a16:creationId xmlns:a16="http://schemas.microsoft.com/office/drawing/2014/main" id="{A757C9B4-8CCA-2835-7F5F-5621002C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22" y="4537702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2" name="Afbeelding 251">
            <a:extLst>
              <a:ext uri="{FF2B5EF4-FFF2-40B4-BE49-F238E27FC236}">
                <a16:creationId xmlns:a16="http://schemas.microsoft.com/office/drawing/2014/main" id="{09D653F0-5436-E22F-EA5C-26056AA00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9" y="4208376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3" name="Afbeelding 252">
            <a:extLst>
              <a:ext uri="{FF2B5EF4-FFF2-40B4-BE49-F238E27FC236}">
                <a16:creationId xmlns:a16="http://schemas.microsoft.com/office/drawing/2014/main" id="{99BE7A7C-E745-5FAE-6721-78690EA32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84" y="2322655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5" name="Afbeelding 254">
            <a:extLst>
              <a:ext uri="{FF2B5EF4-FFF2-40B4-BE49-F238E27FC236}">
                <a16:creationId xmlns:a16="http://schemas.microsoft.com/office/drawing/2014/main" id="{D887D9B5-98B9-8DBB-140E-8DC8E3137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03" y="3056737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Afbeelding 108">
            <a:extLst>
              <a:ext uri="{FF2B5EF4-FFF2-40B4-BE49-F238E27FC236}">
                <a16:creationId xmlns:a16="http://schemas.microsoft.com/office/drawing/2014/main" id="{85E61615-401D-6D11-1708-71DE4FEEA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95" y="4580881"/>
            <a:ext cx="1990038" cy="19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Graphic 110" descr="Oneindig">
            <a:extLst>
              <a:ext uri="{FF2B5EF4-FFF2-40B4-BE49-F238E27FC236}">
                <a16:creationId xmlns:a16="http://schemas.microsoft.com/office/drawing/2014/main" id="{AD2F94E8-02FE-F83B-7548-75BBA2E62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8881" y="1536859"/>
            <a:ext cx="625272" cy="625272"/>
          </a:xfrm>
          <a:prstGeom prst="rect">
            <a:avLst/>
          </a:prstGeom>
        </p:spPr>
      </p:pic>
      <p:pic>
        <p:nvPicPr>
          <p:cNvPr id="112" name="Graphic 111" descr="Oneindig">
            <a:extLst>
              <a:ext uri="{FF2B5EF4-FFF2-40B4-BE49-F238E27FC236}">
                <a16:creationId xmlns:a16="http://schemas.microsoft.com/office/drawing/2014/main" id="{C5464F6F-E4E6-F407-A538-2FEE60F0E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9729" y="1536859"/>
            <a:ext cx="625272" cy="625272"/>
          </a:xfrm>
          <a:prstGeom prst="rect">
            <a:avLst/>
          </a:prstGeom>
        </p:spPr>
      </p:pic>
      <p:pic>
        <p:nvPicPr>
          <p:cNvPr id="113" name="Graphic 112" descr="Oneindig">
            <a:extLst>
              <a:ext uri="{FF2B5EF4-FFF2-40B4-BE49-F238E27FC236}">
                <a16:creationId xmlns:a16="http://schemas.microsoft.com/office/drawing/2014/main" id="{D0BC3AE3-C8DA-75B1-1F8B-66FE2AE19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1921" y="1536859"/>
            <a:ext cx="625272" cy="62527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472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Koorde 63">
            <a:extLst>
              <a:ext uri="{FF2B5EF4-FFF2-40B4-BE49-F238E27FC236}">
                <a16:creationId xmlns:a16="http://schemas.microsoft.com/office/drawing/2014/main" id="{7715F091-5F4D-002A-F93C-55C3B57DF84D}"/>
              </a:ext>
            </a:extLst>
          </p:cNvPr>
          <p:cNvSpPr>
            <a:spLocks noChangeAspect="1"/>
          </p:cNvSpPr>
          <p:nvPr/>
        </p:nvSpPr>
        <p:spPr>
          <a:xfrm>
            <a:off x="96863" y="0"/>
            <a:ext cx="11998273" cy="7635703"/>
          </a:xfrm>
          <a:prstGeom prst="chord">
            <a:avLst>
              <a:gd name="adj1" fmla="val 8177306"/>
              <a:gd name="adj2" fmla="val 2615246"/>
            </a:avLst>
          </a:prstGeom>
          <a:solidFill>
            <a:srgbClr val="B422E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B422E2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44E3154-FBCC-9AEB-4C19-2C4A75981523}"/>
              </a:ext>
            </a:extLst>
          </p:cNvPr>
          <p:cNvSpPr txBox="1"/>
          <p:nvPr/>
        </p:nvSpPr>
        <p:spPr>
          <a:xfrm>
            <a:off x="4277943" y="279539"/>
            <a:ext cx="3720890" cy="1133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GB" sz="20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niversal </a:t>
            </a:r>
            <a:r>
              <a:rPr lang="en-GB" sz="20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nergy </a:t>
            </a:r>
            <a:r>
              <a:rPr lang="en-GB" sz="2000" b="1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ield</a:t>
            </a:r>
          </a:p>
          <a:p>
            <a:pPr algn="ctr">
              <a:lnSpc>
                <a:spcPct val="150000"/>
              </a:lnSpc>
            </a:pPr>
            <a:r>
              <a:rPr lang="en-GB" sz="2800" b="1" i="1" spc="30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Arial" panose="020B0604020202020204" pitchFamily="34" charset="0"/>
              </a:rPr>
              <a:t>We are not alone</a:t>
            </a:r>
            <a:endParaRPr lang="en-GB" sz="2800" b="1" i="1" spc="30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09E5DD2D-7F49-0E04-D746-DEB58640C717}"/>
              </a:ext>
            </a:extLst>
          </p:cNvPr>
          <p:cNvSpPr txBox="1"/>
          <p:nvPr/>
        </p:nvSpPr>
        <p:spPr>
          <a:xfrm rot="5400000">
            <a:off x="5747113" y="209931"/>
            <a:ext cx="782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15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• •</a:t>
            </a:r>
            <a:endParaRPr lang="nl-BE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4B75ED12-78EF-1E16-CC66-3176C5D37499}"/>
              </a:ext>
            </a:extLst>
          </p:cNvPr>
          <p:cNvSpPr txBox="1"/>
          <p:nvPr/>
        </p:nvSpPr>
        <p:spPr>
          <a:xfrm rot="2175328">
            <a:off x="1026932" y="1990327"/>
            <a:ext cx="782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15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• •</a:t>
            </a:r>
            <a:endParaRPr lang="nl-BE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6F25D5E5-8A57-EAB6-87F7-AA268209779B}"/>
              </a:ext>
            </a:extLst>
          </p:cNvPr>
          <p:cNvSpPr txBox="1"/>
          <p:nvPr/>
        </p:nvSpPr>
        <p:spPr>
          <a:xfrm rot="19874247">
            <a:off x="10633143" y="1911826"/>
            <a:ext cx="782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15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• •</a:t>
            </a:r>
            <a:endParaRPr lang="nl-BE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923ED709-A203-0D26-0DBE-E90DF144DE4F}"/>
              </a:ext>
            </a:extLst>
          </p:cNvPr>
          <p:cNvSpPr txBox="1"/>
          <p:nvPr/>
        </p:nvSpPr>
        <p:spPr>
          <a:xfrm rot="19794533">
            <a:off x="902153" y="5238578"/>
            <a:ext cx="782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15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• •</a:t>
            </a:r>
            <a:endParaRPr lang="nl-BE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69BA3F0C-781C-BF8C-838C-A5C6366A8CC2}"/>
              </a:ext>
            </a:extLst>
          </p:cNvPr>
          <p:cNvSpPr txBox="1"/>
          <p:nvPr/>
        </p:nvSpPr>
        <p:spPr>
          <a:xfrm rot="2227125">
            <a:off x="10835773" y="5169960"/>
            <a:ext cx="782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15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• •</a:t>
            </a:r>
            <a:endParaRPr lang="nl-BE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9" name="Afbeelding 248">
            <a:extLst>
              <a:ext uri="{FF2B5EF4-FFF2-40B4-BE49-F238E27FC236}">
                <a16:creationId xmlns:a16="http://schemas.microsoft.com/office/drawing/2014/main" id="{8B54CFEA-5423-153D-0F71-1C0BFFBCA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66" y="4181296"/>
            <a:ext cx="2354101" cy="2278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Graphic 110" descr="Oneindig">
            <a:extLst>
              <a:ext uri="{FF2B5EF4-FFF2-40B4-BE49-F238E27FC236}">
                <a16:creationId xmlns:a16="http://schemas.microsoft.com/office/drawing/2014/main" id="{AD2F94E8-02FE-F83B-7548-75BBA2E62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6014" y="1182448"/>
            <a:ext cx="625272" cy="625272"/>
          </a:xfrm>
          <a:prstGeom prst="rect">
            <a:avLst/>
          </a:prstGeom>
        </p:spPr>
      </p:pic>
      <p:pic>
        <p:nvPicPr>
          <p:cNvPr id="112" name="Graphic 111" descr="Oneindig">
            <a:extLst>
              <a:ext uri="{FF2B5EF4-FFF2-40B4-BE49-F238E27FC236}">
                <a16:creationId xmlns:a16="http://schemas.microsoft.com/office/drawing/2014/main" id="{C5464F6F-E4E6-F407-A538-2FEE60F0E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5606" y="1198654"/>
            <a:ext cx="625272" cy="62527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F111BCF-1393-F2F8-9E00-E508C2C16EA4}"/>
              </a:ext>
            </a:extLst>
          </p:cNvPr>
          <p:cNvSpPr txBox="1"/>
          <p:nvPr/>
        </p:nvSpPr>
        <p:spPr>
          <a:xfrm>
            <a:off x="3306706" y="1489954"/>
            <a:ext cx="603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Arial" panose="020B0604020202020204" pitchFamily="34" charset="0"/>
              </a:rPr>
              <a:t>… We are </a:t>
            </a:r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Arial" panose="020B0604020202020204" pitchFamily="34" charset="0"/>
              </a:rPr>
              <a:t>all one</a:t>
            </a:r>
            <a:endParaRPr lang="en-GB" sz="20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Arial" panose="020B0604020202020204" pitchFamily="34" charset="0"/>
              </a:rPr>
              <a:t>… We are </a:t>
            </a:r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Arial" panose="020B0604020202020204" pitchFamily="34" charset="0"/>
              </a:rPr>
              <a:t>interconnected</a:t>
            </a:r>
            <a:endParaRPr lang="en-GB" sz="20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Arial" panose="020B0604020202020204" pitchFamily="34" charset="0"/>
              </a:rPr>
              <a:t>… We </a:t>
            </a:r>
            <a:r>
              <a:rPr lang="en-GB" sz="24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Arial" panose="020B0604020202020204" pitchFamily="34" charset="0"/>
              </a:rPr>
              <a:t> each others Energy</a:t>
            </a:r>
            <a:endParaRPr lang="en-GB" sz="2000" i="1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01AA52D-CA13-3BD0-E719-22DBB114A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05" y="2318144"/>
            <a:ext cx="2897373" cy="2897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B0B36239-E08A-D835-EDEB-07B33797E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t="13836" r="9971" b="16851"/>
          <a:stretch/>
        </p:blipFill>
        <p:spPr>
          <a:xfrm>
            <a:off x="7894047" y="2418000"/>
            <a:ext cx="2753990" cy="2594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8C8CD8E-C111-843E-FCB1-C2368BE451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27509" r="23793" b="24181"/>
          <a:stretch/>
        </p:blipFill>
        <p:spPr>
          <a:xfrm>
            <a:off x="9819144" y="4119702"/>
            <a:ext cx="1346259" cy="1246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91F7659-2F71-11A5-1FAE-FD1D7BE414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24265" r="9265" b="23818"/>
          <a:stretch/>
        </p:blipFill>
        <p:spPr>
          <a:xfrm>
            <a:off x="6384619" y="3416343"/>
            <a:ext cx="2231824" cy="1512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1ECE9A02-339E-8EE9-C588-9273300695B5}"/>
              </a:ext>
            </a:extLst>
          </p:cNvPr>
          <p:cNvSpPr txBox="1"/>
          <p:nvPr/>
        </p:nvSpPr>
        <p:spPr>
          <a:xfrm>
            <a:off x="3651573" y="6143437"/>
            <a:ext cx="35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Human Energy Field</a:t>
            </a:r>
            <a:endParaRPr lang="en-GB" sz="2000" i="1" spc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C79B0AA4-4F0F-76ED-9A1E-449976D7AE98}"/>
              </a:ext>
            </a:extLst>
          </p:cNvPr>
          <p:cNvSpPr txBox="1"/>
          <p:nvPr/>
        </p:nvSpPr>
        <p:spPr>
          <a:xfrm>
            <a:off x="7059105" y="4554592"/>
            <a:ext cx="3114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Animal Energy Field</a:t>
            </a:r>
            <a:endParaRPr lang="en-GB" sz="2000" i="1" spc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59869D2-D4FB-5F05-DB6E-D470B2DB4CB0}"/>
              </a:ext>
            </a:extLst>
          </p:cNvPr>
          <p:cNvSpPr txBox="1"/>
          <p:nvPr/>
        </p:nvSpPr>
        <p:spPr>
          <a:xfrm>
            <a:off x="1370507" y="4513972"/>
            <a:ext cx="3454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Plant Energy Field</a:t>
            </a:r>
            <a:endParaRPr lang="en-GB" sz="2000" i="1" spc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91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2724539" y="320456"/>
            <a:ext cx="8592390" cy="5801588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is healing ?</a:t>
            </a:r>
            <a:endParaRPr lang="en-GB" sz="28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sz="8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Reversing the process of illness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Rebalancing the Energy Field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Restoring the natural flow, in and out</a:t>
            </a:r>
          </a:p>
          <a:p>
            <a:endParaRPr lang="en-GB" sz="24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400" b="1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Energy Fields, human, animal or plant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en-GB" sz="22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at ease = disease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en-GB" sz="22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in balance = imbalance</a:t>
            </a:r>
          </a:p>
          <a:p>
            <a:pPr marL="1371600" lvl="2" indent="-45720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en-GB" sz="22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disruption in the natural flow</a:t>
            </a:r>
          </a:p>
          <a:p>
            <a:endParaRPr lang="en-GB" sz="20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Ultimately it metabolises (manifests) in visible and tangible</a:t>
            </a:r>
            <a:br>
              <a:rPr lang="en-GB" sz="2000" spc="15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600" spc="15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i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PHYSICAL BODY  </a:t>
            </a:r>
            <a:r>
              <a:rPr lang="en-GB" sz="2000" b="1" spc="150" dirty="0">
                <a:solidFill>
                  <a:srgbClr val="B422E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2000" b="1" i="1" spc="150" dirty="0">
              <a:solidFill>
                <a:srgbClr val="B422E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F2B5D057-68F2-5D74-284F-1D7DE45C876C}"/>
              </a:ext>
            </a:extLst>
          </p:cNvPr>
          <p:cNvGrpSpPr/>
          <p:nvPr/>
        </p:nvGrpSpPr>
        <p:grpSpPr>
          <a:xfrm>
            <a:off x="914246" y="855000"/>
            <a:ext cx="1345867" cy="5148000"/>
            <a:chOff x="914246" y="855000"/>
            <a:chExt cx="1345867" cy="5148000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BBC85DA6-0159-15A4-543C-AA55E6B37A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4246" y="855000"/>
              <a:ext cx="1345867" cy="5148000"/>
              <a:chOff x="10578235" y="133144"/>
              <a:chExt cx="1261897" cy="4826822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3774EBFF-254C-4F86-8A0E-8D47A3B83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937" y="1915036"/>
                <a:ext cx="1254195" cy="126303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AC9CC140-F85D-5DE4-C4E0-879E8D2D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8235" y="3696929"/>
                <a:ext cx="1254195" cy="126303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A8D34119-B17D-156F-2A60-83109F82C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937" y="133144"/>
                <a:ext cx="1254195" cy="126303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B8EE75D5-E354-887D-4357-336A17E98B99}"/>
                </a:ext>
              </a:extLst>
            </p:cNvPr>
            <p:cNvSpPr txBox="1"/>
            <p:nvPr/>
          </p:nvSpPr>
          <p:spPr>
            <a:xfrm>
              <a:off x="1188745" y="2294104"/>
              <a:ext cx="825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spc="150" dirty="0">
                  <a:solidFill>
                    <a:schemeClr val="bg2">
                      <a:lumMod val="2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↑↓</a:t>
              </a:r>
              <a:endParaRPr lang="en-GB" dirty="0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D9B575BC-0730-9FF2-B3FB-92757485CE82}"/>
                </a:ext>
              </a:extLst>
            </p:cNvPr>
            <p:cNvSpPr txBox="1"/>
            <p:nvPr/>
          </p:nvSpPr>
          <p:spPr>
            <a:xfrm>
              <a:off x="1178332" y="4194564"/>
              <a:ext cx="825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spc="150" dirty="0">
                  <a:solidFill>
                    <a:schemeClr val="bg2">
                      <a:lumMod val="2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↑↓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353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1DBF35-C553-35E7-3A79-FBAF506B2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" y="1116312"/>
            <a:ext cx="4625376" cy="46253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1A0576-0636-9746-A7B7-4E426375F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16" y="5644856"/>
            <a:ext cx="107390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29FF172-A240-6B05-C3C4-7B1C7BF478D5}"/>
              </a:ext>
            </a:extLst>
          </p:cNvPr>
          <p:cNvSpPr txBox="1"/>
          <p:nvPr/>
        </p:nvSpPr>
        <p:spPr>
          <a:xfrm>
            <a:off x="96863" y="226468"/>
            <a:ext cx="336399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spc="75" dirty="0">
                <a:solidFill>
                  <a:srgbClr val="789E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&amp; Energy</a:t>
            </a:r>
            <a:endParaRPr lang="nl-BE" sz="1800" dirty="0">
              <a:solidFill>
                <a:srgbClr val="789E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FBDD9B-47D8-62F0-BD9B-0FC4EE4CB0E9}"/>
              </a:ext>
            </a:extLst>
          </p:cNvPr>
          <p:cNvSpPr txBox="1"/>
          <p:nvPr/>
        </p:nvSpPr>
        <p:spPr>
          <a:xfrm>
            <a:off x="4722239" y="414244"/>
            <a:ext cx="7268766" cy="5109091"/>
          </a:xfrm>
          <a:prstGeom prst="rect">
            <a:avLst/>
          </a:prstGeom>
          <a:noFill/>
          <a:ln w="9525" cap="rnd">
            <a:noFill/>
          </a:ln>
        </p:spPr>
        <p:txBody>
          <a:bodyPr wrap="square" rtlCol="0">
            <a:spAutoFit/>
          </a:bodyPr>
          <a:lstStyle/>
          <a:p>
            <a:r>
              <a:rPr lang="en-GB" sz="2800" u="sng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Feeling unwell, sick or ill</a:t>
            </a:r>
          </a:p>
          <a:p>
            <a:endParaRPr lang="en-GB" sz="2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We seek medical attention</a:t>
            </a:r>
          </a:p>
          <a:p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GB" sz="24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Diagnose → medication / treatment</a:t>
            </a:r>
          </a:p>
          <a:p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→ we cure the physical body</a:t>
            </a:r>
            <a:endParaRPr lang="en-GB" sz="2400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spc="15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body is showing us an end result of</a:t>
            </a:r>
          </a:p>
          <a:p>
            <a:endParaRPr lang="en-GB" sz="1400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state of dis-ease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 out of balance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disruption in the energy flow</a:t>
            </a:r>
            <a:endParaRPr lang="en-GB" sz="20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A vicious circle until</a:t>
            </a:r>
          </a:p>
          <a:p>
            <a:r>
              <a:rPr lang="en-GB" sz="20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	↓</a:t>
            </a:r>
            <a:r>
              <a:rPr lang="en-GB" sz="2800" i="1" spc="150" dirty="0">
                <a:solidFill>
                  <a:schemeClr val="bg2">
                    <a:lumMod val="25000"/>
                  </a:schemeClr>
                </a:solidFill>
                <a:latin typeface="Playfair Display Flex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spc="150" dirty="0">
              <a:solidFill>
                <a:schemeClr val="bg2">
                  <a:lumMod val="25000"/>
                </a:schemeClr>
              </a:solidFill>
              <a:latin typeface="Playfair Display Flex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50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1193</Words>
  <Application>Microsoft Office PowerPoint</Application>
  <PresentationFormat>Breedbeeld</PresentationFormat>
  <Paragraphs>314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4" baseType="lpstr">
      <vt:lpstr>Arial</vt:lpstr>
      <vt:lpstr>Arial Nova</vt:lpstr>
      <vt:lpstr>Bernard MT Condensed</vt:lpstr>
      <vt:lpstr>Calibri</vt:lpstr>
      <vt:lpstr>Calibri Light</vt:lpstr>
      <vt:lpstr>Palace Script MT</vt:lpstr>
      <vt:lpstr>Playfair Display Flex</vt:lpstr>
      <vt:lpstr>Times New Roman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nadine.van.calster@gmail.com</dc:creator>
  <cp:lastModifiedBy>Nina Van Calster</cp:lastModifiedBy>
  <cp:revision>143</cp:revision>
  <dcterms:created xsi:type="dcterms:W3CDTF">2023-06-27T07:40:51Z</dcterms:created>
  <dcterms:modified xsi:type="dcterms:W3CDTF">2024-05-08T07:10:33Z</dcterms:modified>
</cp:coreProperties>
</file>